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9029700" cy="5187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A8A"/>
    <a:srgbClr val="BC1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95B5C4-E730-4352-99EA-6FA3F3709AE3}" v="1021" dt="2021-05-05T10:45:55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713" y="849047"/>
            <a:ext cx="6772275" cy="1806175"/>
          </a:xfrm>
        </p:spPr>
        <p:txBody>
          <a:bodyPr anchor="b"/>
          <a:lstStyle>
            <a:lvl1pPr algn="ctr">
              <a:defRPr sz="44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713" y="2724875"/>
            <a:ext cx="6772275" cy="1252553"/>
          </a:xfrm>
        </p:spPr>
        <p:txBody>
          <a:bodyPr/>
          <a:lstStyle>
            <a:lvl1pPr marL="0" indent="0" algn="ctr">
              <a:buNone/>
              <a:defRPr sz="1777"/>
            </a:lvl1pPr>
            <a:lvl2pPr marL="338602" indent="0" algn="ctr">
              <a:buNone/>
              <a:defRPr sz="1481"/>
            </a:lvl2pPr>
            <a:lvl3pPr marL="677205" indent="0" algn="ctr">
              <a:buNone/>
              <a:defRPr sz="1333"/>
            </a:lvl3pPr>
            <a:lvl4pPr marL="1015807" indent="0" algn="ctr">
              <a:buNone/>
              <a:defRPr sz="1185"/>
            </a:lvl4pPr>
            <a:lvl5pPr marL="1354409" indent="0" algn="ctr">
              <a:buNone/>
              <a:defRPr sz="1185"/>
            </a:lvl5pPr>
            <a:lvl6pPr marL="1693012" indent="0" algn="ctr">
              <a:buNone/>
              <a:defRPr sz="1185"/>
            </a:lvl6pPr>
            <a:lvl7pPr marL="2031614" indent="0" algn="ctr">
              <a:buNone/>
              <a:defRPr sz="1185"/>
            </a:lvl7pPr>
            <a:lvl8pPr marL="2370216" indent="0" algn="ctr">
              <a:buNone/>
              <a:defRPr sz="1185"/>
            </a:lvl8pPr>
            <a:lvl9pPr marL="2708819" indent="0" algn="ctr">
              <a:buNone/>
              <a:defRPr sz="118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09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88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1879" y="276210"/>
            <a:ext cx="1947029" cy="43965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92" y="276210"/>
            <a:ext cx="5728216" cy="439654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63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8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89" y="1293385"/>
            <a:ext cx="7788116" cy="2158043"/>
          </a:xfrm>
        </p:spPr>
        <p:txBody>
          <a:bodyPr anchor="b"/>
          <a:lstStyle>
            <a:lvl1pPr>
              <a:defRPr sz="44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089" y="3471844"/>
            <a:ext cx="7788116" cy="1134864"/>
          </a:xfrm>
        </p:spPr>
        <p:txBody>
          <a:bodyPr/>
          <a:lstStyle>
            <a:lvl1pPr marL="0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1pPr>
            <a:lvl2pPr marL="33860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2pPr>
            <a:lvl3pPr marL="67720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015807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440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3012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1614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0216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0881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6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792" y="1381051"/>
            <a:ext cx="3837623" cy="3291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285" y="1381051"/>
            <a:ext cx="3837623" cy="3291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39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968" y="276211"/>
            <a:ext cx="7788116" cy="10027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968" y="1271769"/>
            <a:ext cx="3819986" cy="623274"/>
          </a:xfrm>
        </p:spPr>
        <p:txBody>
          <a:bodyPr anchor="b"/>
          <a:lstStyle>
            <a:lvl1pPr marL="0" indent="0">
              <a:buNone/>
              <a:defRPr sz="1777" b="1"/>
            </a:lvl1pPr>
            <a:lvl2pPr marL="338602" indent="0">
              <a:buNone/>
              <a:defRPr sz="1481" b="1"/>
            </a:lvl2pPr>
            <a:lvl3pPr marL="677205" indent="0">
              <a:buNone/>
              <a:defRPr sz="1333" b="1"/>
            </a:lvl3pPr>
            <a:lvl4pPr marL="1015807" indent="0">
              <a:buNone/>
              <a:defRPr sz="1185" b="1"/>
            </a:lvl4pPr>
            <a:lvl5pPr marL="1354409" indent="0">
              <a:buNone/>
              <a:defRPr sz="1185" b="1"/>
            </a:lvl5pPr>
            <a:lvl6pPr marL="1693012" indent="0">
              <a:buNone/>
              <a:defRPr sz="1185" b="1"/>
            </a:lvl6pPr>
            <a:lvl7pPr marL="2031614" indent="0">
              <a:buNone/>
              <a:defRPr sz="1185" b="1"/>
            </a:lvl7pPr>
            <a:lvl8pPr marL="2370216" indent="0">
              <a:buNone/>
              <a:defRPr sz="1185" b="1"/>
            </a:lvl8pPr>
            <a:lvl9pPr marL="2708819" indent="0">
              <a:buNone/>
              <a:defRPr sz="118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968" y="1895043"/>
            <a:ext cx="3819986" cy="27873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285" y="1271769"/>
            <a:ext cx="3838799" cy="623274"/>
          </a:xfrm>
        </p:spPr>
        <p:txBody>
          <a:bodyPr anchor="b"/>
          <a:lstStyle>
            <a:lvl1pPr marL="0" indent="0">
              <a:buNone/>
              <a:defRPr sz="1777" b="1"/>
            </a:lvl1pPr>
            <a:lvl2pPr marL="338602" indent="0">
              <a:buNone/>
              <a:defRPr sz="1481" b="1"/>
            </a:lvl2pPr>
            <a:lvl3pPr marL="677205" indent="0">
              <a:buNone/>
              <a:defRPr sz="1333" b="1"/>
            </a:lvl3pPr>
            <a:lvl4pPr marL="1015807" indent="0">
              <a:buNone/>
              <a:defRPr sz="1185" b="1"/>
            </a:lvl4pPr>
            <a:lvl5pPr marL="1354409" indent="0">
              <a:buNone/>
              <a:defRPr sz="1185" b="1"/>
            </a:lvl5pPr>
            <a:lvl6pPr marL="1693012" indent="0">
              <a:buNone/>
              <a:defRPr sz="1185" b="1"/>
            </a:lvl6pPr>
            <a:lvl7pPr marL="2031614" indent="0">
              <a:buNone/>
              <a:defRPr sz="1185" b="1"/>
            </a:lvl7pPr>
            <a:lvl8pPr marL="2370216" indent="0">
              <a:buNone/>
              <a:defRPr sz="1185" b="1"/>
            </a:lvl8pPr>
            <a:lvl9pPr marL="2708819" indent="0">
              <a:buNone/>
              <a:defRPr sz="118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285" y="1895043"/>
            <a:ext cx="3838799" cy="27873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98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95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79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968" y="345863"/>
            <a:ext cx="2912313" cy="1210522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798" y="746969"/>
            <a:ext cx="4571286" cy="3686807"/>
          </a:xfrm>
        </p:spPr>
        <p:txBody>
          <a:bodyPr/>
          <a:lstStyle>
            <a:lvl1pPr>
              <a:defRPr sz="2370"/>
            </a:lvl1pPr>
            <a:lvl2pPr>
              <a:defRPr sz="2074"/>
            </a:lvl2pPr>
            <a:lvl3pPr>
              <a:defRPr sz="1777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968" y="1556385"/>
            <a:ext cx="2912313" cy="2883396"/>
          </a:xfrm>
        </p:spPr>
        <p:txBody>
          <a:bodyPr/>
          <a:lstStyle>
            <a:lvl1pPr marL="0" indent="0">
              <a:buNone/>
              <a:defRPr sz="1185"/>
            </a:lvl1pPr>
            <a:lvl2pPr marL="338602" indent="0">
              <a:buNone/>
              <a:defRPr sz="1037"/>
            </a:lvl2pPr>
            <a:lvl3pPr marL="677205" indent="0">
              <a:buNone/>
              <a:defRPr sz="889"/>
            </a:lvl3pPr>
            <a:lvl4pPr marL="1015807" indent="0">
              <a:buNone/>
              <a:defRPr sz="741"/>
            </a:lvl4pPr>
            <a:lvl5pPr marL="1354409" indent="0">
              <a:buNone/>
              <a:defRPr sz="741"/>
            </a:lvl5pPr>
            <a:lvl6pPr marL="1693012" indent="0">
              <a:buNone/>
              <a:defRPr sz="741"/>
            </a:lvl6pPr>
            <a:lvl7pPr marL="2031614" indent="0">
              <a:buNone/>
              <a:defRPr sz="741"/>
            </a:lvl7pPr>
            <a:lvl8pPr marL="2370216" indent="0">
              <a:buNone/>
              <a:defRPr sz="741"/>
            </a:lvl8pPr>
            <a:lvl9pPr marL="2708819" indent="0">
              <a:buNone/>
              <a:defRPr sz="74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4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968" y="345863"/>
            <a:ext cx="2912313" cy="1210522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38798" y="746969"/>
            <a:ext cx="4571286" cy="3686807"/>
          </a:xfrm>
        </p:spPr>
        <p:txBody>
          <a:bodyPr anchor="t"/>
          <a:lstStyle>
            <a:lvl1pPr marL="0" indent="0">
              <a:buNone/>
              <a:defRPr sz="2370"/>
            </a:lvl1pPr>
            <a:lvl2pPr marL="338602" indent="0">
              <a:buNone/>
              <a:defRPr sz="2074"/>
            </a:lvl2pPr>
            <a:lvl3pPr marL="677205" indent="0">
              <a:buNone/>
              <a:defRPr sz="1777"/>
            </a:lvl3pPr>
            <a:lvl4pPr marL="1015807" indent="0">
              <a:buNone/>
              <a:defRPr sz="1481"/>
            </a:lvl4pPr>
            <a:lvl5pPr marL="1354409" indent="0">
              <a:buNone/>
              <a:defRPr sz="1481"/>
            </a:lvl5pPr>
            <a:lvl6pPr marL="1693012" indent="0">
              <a:buNone/>
              <a:defRPr sz="1481"/>
            </a:lvl6pPr>
            <a:lvl7pPr marL="2031614" indent="0">
              <a:buNone/>
              <a:defRPr sz="1481"/>
            </a:lvl7pPr>
            <a:lvl8pPr marL="2370216" indent="0">
              <a:buNone/>
              <a:defRPr sz="1481"/>
            </a:lvl8pPr>
            <a:lvl9pPr marL="2708819" indent="0">
              <a:buNone/>
              <a:defRPr sz="1481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968" y="1556385"/>
            <a:ext cx="2912313" cy="2883396"/>
          </a:xfrm>
        </p:spPr>
        <p:txBody>
          <a:bodyPr/>
          <a:lstStyle>
            <a:lvl1pPr marL="0" indent="0">
              <a:buNone/>
              <a:defRPr sz="1185"/>
            </a:lvl1pPr>
            <a:lvl2pPr marL="338602" indent="0">
              <a:buNone/>
              <a:defRPr sz="1037"/>
            </a:lvl2pPr>
            <a:lvl3pPr marL="677205" indent="0">
              <a:buNone/>
              <a:defRPr sz="889"/>
            </a:lvl3pPr>
            <a:lvl4pPr marL="1015807" indent="0">
              <a:buNone/>
              <a:defRPr sz="741"/>
            </a:lvl4pPr>
            <a:lvl5pPr marL="1354409" indent="0">
              <a:buNone/>
              <a:defRPr sz="741"/>
            </a:lvl5pPr>
            <a:lvl6pPr marL="1693012" indent="0">
              <a:buNone/>
              <a:defRPr sz="741"/>
            </a:lvl6pPr>
            <a:lvl7pPr marL="2031614" indent="0">
              <a:buNone/>
              <a:defRPr sz="741"/>
            </a:lvl7pPr>
            <a:lvl8pPr marL="2370216" indent="0">
              <a:buNone/>
              <a:defRPr sz="741"/>
            </a:lvl8pPr>
            <a:lvl9pPr marL="2708819" indent="0">
              <a:buNone/>
              <a:defRPr sz="74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59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0792" y="276211"/>
            <a:ext cx="7788116" cy="100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92" y="1381051"/>
            <a:ext cx="7788116" cy="3291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792" y="4808462"/>
            <a:ext cx="2031683" cy="276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FB3CB-8BB9-4EBB-B9AE-B72B7C555533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1088" y="4808462"/>
            <a:ext cx="3047524" cy="276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7225" y="4808462"/>
            <a:ext cx="2031683" cy="276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8C28-0D77-44E7-8BA0-FFD78BB75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85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77205" rtl="0" eaLnBrk="1" latinLnBrk="0" hangingPunct="1">
        <a:lnSpc>
          <a:spcPct val="90000"/>
        </a:lnSpc>
        <a:spcBef>
          <a:spcPct val="0"/>
        </a:spcBef>
        <a:buNone/>
        <a:defRPr sz="32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301" indent="-169301" algn="l" defTabSz="677205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074" kern="1200">
          <a:solidFill>
            <a:schemeClr val="tx1"/>
          </a:solidFill>
          <a:latin typeface="+mn-lt"/>
          <a:ea typeface="+mn-ea"/>
          <a:cs typeface="+mn-cs"/>
        </a:defRPr>
      </a:lvl1pPr>
      <a:lvl2pPr marL="507903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846506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1" kern="1200">
          <a:solidFill>
            <a:schemeClr val="tx1"/>
          </a:solidFill>
          <a:latin typeface="+mn-lt"/>
          <a:ea typeface="+mn-ea"/>
          <a:cs typeface="+mn-cs"/>
        </a:defRPr>
      </a:lvl3pPr>
      <a:lvl4pPr marL="1185108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523710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862313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200915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539517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878120" indent="-169301" algn="l" defTabSz="6772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38602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677205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15807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54409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93012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031614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370216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708819" algn="l" defTabSz="677205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2910" y="1575809"/>
            <a:ext cx="4748596" cy="431668"/>
          </a:xfr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3400"/>
              </a:lnSpc>
            </a:pPr>
            <a:r>
              <a:rPr lang="en-GB" sz="5600" spc="40" baseline="30000" dirty="0">
                <a:solidFill>
                  <a:schemeClr val="bg1"/>
                </a:solidFill>
                <a:latin typeface="EC Square Sans Cond Pro"/>
              </a:rPr>
              <a:t>CAPIRE LA NOSTRA NATURA POLITICA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4737100"/>
            <a:ext cx="6309193" cy="292100"/>
          </a:xfrm>
        </p:spPr>
        <p:txBody>
          <a:bodyPr>
            <a:noAutofit/>
          </a:bodyPr>
          <a:lstStyle/>
          <a:p>
            <a:pPr algn="l"/>
            <a:r>
              <a:rPr lang="en-GB" sz="2000" dirty="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63992" y="2465656"/>
            <a:ext cx="5057514" cy="5450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ctr" defTabSz="6772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4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400"/>
              </a:lnSpc>
            </a:pPr>
            <a:r>
              <a:rPr lang="en-GB" sz="2400" spc="20" baseline="30000" dirty="0">
                <a:solidFill>
                  <a:srgbClr val="E23A8A"/>
                </a:solidFill>
                <a:latin typeface="EC Square Sans Cond Pro"/>
              </a:rPr>
              <a:t>COME INCENTRARE LE DECISIONI POLITICHE </a:t>
            </a:r>
          </a:p>
          <a:p>
            <a:pPr algn="r">
              <a:lnSpc>
                <a:spcPts val="1400"/>
              </a:lnSpc>
            </a:pPr>
            <a:r>
              <a:rPr lang="en-GB" sz="2400" spc="20" baseline="30000" dirty="0">
                <a:solidFill>
                  <a:srgbClr val="E23A8A"/>
                </a:solidFill>
                <a:latin typeface="EC Square Sans Cond Pro"/>
              </a:rPr>
              <a:t>SULLA CONOSCENZA E LA RAGIONE</a:t>
            </a:r>
          </a:p>
        </p:txBody>
      </p:sp>
    </p:spTree>
    <p:extLst>
      <p:ext uri="{BB962C8B-B14F-4D97-AF65-F5344CB8AC3E}">
        <p14:creationId xmlns:p14="http://schemas.microsoft.com/office/powerpoint/2010/main" val="184482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 rot="21223009">
            <a:off x="3567048" y="2323791"/>
            <a:ext cx="5057514" cy="1279051"/>
          </a:xfrm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ts val="3600"/>
              </a:lnSpc>
              <a:spcBef>
                <a:spcPts val="1000"/>
              </a:spcBef>
            </a:pP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Appello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/>
              </a:rPr>
              <a:t>agli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/>
              </a:rPr>
              <a:t>esperti</a:t>
            </a:r>
            <a:r>
              <a:rPr lang="en-US" sz="4600" b="1" i="1" spc="20" baseline="30000" dirty="0">
                <a:latin typeface="EC Square Sans Pro" panose="020B0506040000020004" pitchFamily="34" charset="0"/>
              </a:rPr>
              <a:t/>
            </a:r>
            <a:br>
              <a:rPr lang="en-US" sz="4600" b="1" i="1" spc="20" baseline="30000" dirty="0">
                <a:latin typeface="EC Square Sans Pro" panose="020B0506040000020004" pitchFamily="34" charset="0"/>
              </a:rPr>
            </a:br>
            <a:r>
              <a:rPr lang="en-US" sz="4000" i="1" spc="20" baseline="30000" dirty="0">
                <a:solidFill>
                  <a:schemeClr val="bg1"/>
                </a:solidFill>
                <a:latin typeface="EC Square Sans Pro"/>
              </a:rPr>
              <a:t>La </a:t>
            </a:r>
            <a:r>
              <a:rPr lang="en-US" sz="4000" i="1" spc="20" baseline="30000" dirty="0" err="1">
                <a:solidFill>
                  <a:schemeClr val="bg1"/>
                </a:solidFill>
                <a:latin typeface="EC Square Sans Pro"/>
              </a:rPr>
              <a:t>scienza</a:t>
            </a:r>
            <a:r>
              <a:rPr lang="en-US" sz="40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000" i="1" spc="20" baseline="30000" dirty="0" err="1">
                <a:solidFill>
                  <a:schemeClr val="bg1"/>
                </a:solidFill>
                <a:latin typeface="EC Square Sans Pro"/>
              </a:rPr>
              <a:t>dei</a:t>
            </a:r>
            <a:r>
              <a:rPr lang="en-US" sz="40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000" i="1" spc="20" baseline="30000" dirty="0" err="1">
                <a:solidFill>
                  <a:schemeClr val="bg1"/>
                </a:solidFill>
                <a:latin typeface="EC Square Sans Pro"/>
              </a:rPr>
              <a:t>valori</a:t>
            </a:r>
            <a:r>
              <a:rPr lang="en-US" sz="4000" i="1" spc="20" baseline="30000" dirty="0">
                <a:solidFill>
                  <a:schemeClr val="bg1"/>
                </a:solidFill>
                <a:latin typeface="EC Square Sans Pro"/>
              </a:rPr>
              <a:t> e </a:t>
            </a:r>
            <a:r>
              <a:rPr lang="en-US" sz="4000" i="1" spc="20" baseline="30000" dirty="0" err="1">
                <a:solidFill>
                  <a:schemeClr val="bg1"/>
                </a:solidFill>
                <a:latin typeface="EC Square Sans Pro"/>
              </a:rPr>
              <a:t>dell'identità</a:t>
            </a:r>
            <a:r>
              <a:rPr lang="en-US" sz="40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000" i="1" spc="20" baseline="30000" dirty="0" err="1">
                <a:solidFill>
                  <a:schemeClr val="bg1"/>
                </a:solidFill>
                <a:latin typeface="EC Square Sans Pro"/>
              </a:rPr>
              <a:t>nel</a:t>
            </a:r>
            <a:r>
              <a:rPr lang="en-US" sz="40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000" i="1" spc="20" baseline="30000" dirty="0" err="1">
                <a:solidFill>
                  <a:schemeClr val="bg1"/>
                </a:solidFill>
                <a:latin typeface="EC Square Sans Pro"/>
              </a:rPr>
              <a:t>processo</a:t>
            </a:r>
            <a:r>
              <a:rPr lang="en-US" sz="4000" i="1" spc="20" baseline="30000" dirty="0">
                <a:solidFill>
                  <a:schemeClr val="bg1"/>
                </a:solidFill>
                <a:latin typeface="EC Square Sans Pro"/>
              </a:rPr>
              <a:t> politico.</a:t>
            </a:r>
            <a:endParaRPr lang="en-GB" sz="4600" spc="20" baseline="30000" dirty="0">
              <a:solidFill>
                <a:schemeClr val="bg1"/>
              </a:solidFill>
              <a:latin typeface="EC Square Sans Pro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3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23009">
            <a:off x="3663992" y="651700"/>
            <a:ext cx="5057514" cy="2622724"/>
          </a:xfrm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3800"/>
              </a:lnSpc>
            </a:pP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L'attuale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contesto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dell'informazione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ci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rende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vulnerabili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alla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disinformazione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. </a:t>
            </a:r>
            <a:r>
              <a:rPr lang="en-US" sz="4400" b="1" i="1" spc="20" baseline="30000" dirty="0">
                <a:latin typeface="EC Square Sans Pro" panose="020B0506040000020004" pitchFamily="34" charset="0"/>
              </a:rPr>
              <a:t/>
            </a:r>
            <a:br>
              <a:rPr lang="en-US" sz="4400" b="1" i="1" spc="20" baseline="30000" dirty="0">
                <a:latin typeface="EC Square Sans Pro" panose="020B0506040000020004" pitchFamily="34" charset="0"/>
              </a:rPr>
            </a:b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Dobbiamo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pensare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 di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più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a come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pensiamo</a:t>
            </a:r>
            <a:r>
              <a:rPr lang="en-GB" sz="4400" b="1" i="1" spc="20" baseline="30000" dirty="0">
                <a:solidFill>
                  <a:schemeClr val="bg1"/>
                </a:solidFill>
                <a:latin typeface="EC Square Sans Pro"/>
              </a:rPr>
              <a:t>.</a:t>
            </a:r>
            <a:endParaRPr lang="en-GB" sz="4400" spc="20" baseline="30000" dirty="0">
              <a:solidFill>
                <a:schemeClr val="bg1"/>
              </a:solidFill>
              <a:latin typeface="EC Square Sans Pro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0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23009">
            <a:off x="3758994" y="639825"/>
            <a:ext cx="5057514" cy="2622724"/>
          </a:xfrm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3800"/>
              </a:lnSpc>
            </a:pP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La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scienza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ci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può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aiutare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a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ridefinire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il modo in cui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i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politici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collaborano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per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prendere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decisioni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migliori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ed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evitare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errori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.</a:t>
            </a:r>
            <a:endParaRPr lang="en-GB" sz="4400" b="1" spc="20" baseline="30000" dirty="0">
              <a:solidFill>
                <a:schemeClr val="bg1"/>
              </a:solidFill>
              <a:latin typeface="EC Square Sans Pro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15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23009">
            <a:off x="3663992" y="651700"/>
            <a:ext cx="5057514" cy="2622724"/>
          </a:xfrm>
        </p:spPr>
        <p:txBody>
          <a:bodyPr wrap="square" lIns="0" tIns="0" rIns="0" bIns="0" anchor="ctr">
            <a:noAutofit/>
          </a:bodyPr>
          <a:lstStyle/>
          <a:p>
            <a:pPr algn="l">
              <a:lnSpc>
                <a:spcPts val="4000"/>
              </a:lnSpc>
            </a:pP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Non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/>
              </a:rPr>
              <a:t>possiamo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/>
              </a:rPr>
              <a:t>separare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/>
              </a:rPr>
              <a:t>l'emozione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/>
              </a:rPr>
              <a:t>dalla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/>
              </a:rPr>
              <a:t>ragione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/>
              </a:rPr>
              <a:t>. </a:t>
            </a:r>
            <a:r>
              <a:rPr lang="en-US" sz="4600" i="1" spc="20" baseline="30000" dirty="0">
                <a:latin typeface="EC Square Sans Pro" panose="020B0506040000020004" pitchFamily="34" charset="0"/>
              </a:rPr>
              <a:t/>
            </a:r>
            <a:br>
              <a:rPr lang="en-US" sz="4600" i="1" spc="20" baseline="30000" dirty="0">
                <a:latin typeface="EC Square Sans Pro" panose="020B0506040000020004" pitchFamily="34" charset="0"/>
              </a:rPr>
            </a:br>
            <a:r>
              <a:rPr lang="en-US" sz="4600" i="1" spc="20" baseline="30000" dirty="0">
                <a:solidFill>
                  <a:schemeClr val="bg1"/>
                </a:solidFill>
                <a:latin typeface="EC Square Sans Pro"/>
              </a:rPr>
              <a:t>Una </a:t>
            </a:r>
            <a:r>
              <a:rPr lang="en-US" sz="4600" i="1" spc="20" baseline="30000" dirty="0" err="1">
                <a:solidFill>
                  <a:schemeClr val="bg1"/>
                </a:solidFill>
                <a:latin typeface="EC Square Sans Pro"/>
              </a:rPr>
              <a:t>migliore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i="1" spc="20" baseline="30000" dirty="0" err="1">
                <a:solidFill>
                  <a:schemeClr val="bg1"/>
                </a:solidFill>
                <a:latin typeface="EC Square Sans Pro"/>
              </a:rPr>
              <a:t>educazione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i="1" spc="20" baseline="30000" dirty="0" err="1">
                <a:solidFill>
                  <a:schemeClr val="bg1"/>
                </a:solidFill>
                <a:latin typeface="EC Square Sans Pro"/>
              </a:rPr>
              <a:t>emozionale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i="1" spc="20" baseline="30000" dirty="0" err="1">
                <a:solidFill>
                  <a:schemeClr val="bg1"/>
                </a:solidFill>
                <a:latin typeface="EC Square Sans Pro"/>
              </a:rPr>
              <a:t>può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600" i="1" spc="20" baseline="30000" dirty="0" err="1">
                <a:solidFill>
                  <a:schemeClr val="bg1"/>
                </a:solidFill>
                <a:latin typeface="EC Square Sans Pro"/>
              </a:rPr>
              <a:t>migliorare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/>
              </a:rPr>
              <a:t> il </a:t>
            </a:r>
            <a:r>
              <a:rPr lang="en-US" sz="4600" i="1" spc="20" baseline="30000" dirty="0" err="1">
                <a:solidFill>
                  <a:schemeClr val="bg1"/>
                </a:solidFill>
                <a:latin typeface="EC Square Sans Pro"/>
              </a:rPr>
              <a:t>processo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/>
              </a:rPr>
              <a:t> politico.</a:t>
            </a:r>
            <a:endParaRPr lang="en-GB" sz="4600" b="1" spc="20" baseline="30000" dirty="0">
              <a:solidFill>
                <a:schemeClr val="bg1"/>
              </a:solidFill>
              <a:latin typeface="EC Square Sans Pro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23009">
            <a:off x="3674685" y="846519"/>
            <a:ext cx="5057514" cy="2427317"/>
          </a:xfrm>
        </p:spPr>
        <p:txBody>
          <a:bodyPr wrap="square" lIns="0" tIns="0" rIns="0" bIns="0" anchor="ctr">
            <a:noAutofit/>
          </a:bodyPr>
          <a:lstStyle/>
          <a:p>
            <a:pPr algn="l">
              <a:lnSpc>
                <a:spcPts val="4000"/>
              </a:lnSpc>
            </a:pPr>
            <a:r>
              <a:rPr lang="en-US" sz="4600" b="1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Values and identities </a:t>
            </a:r>
            <a:br>
              <a:rPr lang="en-US" sz="4600" b="1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4600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drive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 political </a:t>
            </a:r>
            <a:r>
              <a:rPr lang="en-US" sz="4600" b="1" i="1" spc="20" baseline="30000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behaviour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br>
              <a:rPr lang="en-US" sz="4600" b="1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4600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but are 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not 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properly</a:t>
            </a:r>
            <a:r>
              <a:rPr lang="en-US" sz="4600" b="1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 understood </a:t>
            </a:r>
            <a:r>
              <a:rPr lang="en-US" sz="4600" i="1" spc="20" baseline="30000" dirty="0">
                <a:solidFill>
                  <a:schemeClr val="bg1"/>
                </a:solidFill>
                <a:latin typeface="EC Square Sans Pro" panose="020B0506040000020004" pitchFamily="34" charset="0"/>
              </a:rPr>
              <a:t>or debated.</a:t>
            </a:r>
            <a:endParaRPr lang="en-GB" sz="4600" spc="20" baseline="30000" dirty="0"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2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23009">
            <a:off x="3663992" y="651700"/>
            <a:ext cx="5057514" cy="2622724"/>
          </a:xfrm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3800"/>
              </a:lnSpc>
            </a:pP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I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fatti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 non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parlano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 da soli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.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Contesti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,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metafore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 e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narrazioni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devono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essere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i="1" spc="20" baseline="30000" dirty="0" err="1">
                <a:solidFill>
                  <a:schemeClr val="bg1"/>
                </a:solidFill>
                <a:latin typeface="EC Square Sans Pro"/>
              </a:rPr>
              <a:t>usati</a:t>
            </a:r>
            <a:r>
              <a:rPr lang="en-US" sz="44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400" b="1" i="1" spc="20" baseline="30000" dirty="0" err="1">
                <a:solidFill>
                  <a:schemeClr val="bg1"/>
                </a:solidFill>
                <a:latin typeface="EC Square Sans Pro"/>
              </a:rPr>
              <a:t>responsabilmente</a:t>
            </a:r>
            <a:r>
              <a:rPr lang="en-US" sz="4400" b="1" i="1" spc="20" baseline="30000" dirty="0">
                <a:solidFill>
                  <a:schemeClr val="bg1"/>
                </a:solidFill>
                <a:latin typeface="EC Square Sans Pro"/>
              </a:rPr>
              <a:t>.</a:t>
            </a:r>
            <a:endParaRPr lang="en-GB" sz="4400" b="1" spc="20" baseline="30000" dirty="0">
              <a:solidFill>
                <a:schemeClr val="bg1"/>
              </a:solidFill>
              <a:latin typeface="EC Square Sans Pro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42900" y="4737100"/>
            <a:ext cx="6309193" cy="292100"/>
          </a:xfrm>
        </p:spPr>
        <p:txBody>
          <a:bodyPr>
            <a:noAutofit/>
          </a:bodyPr>
          <a:lstStyle/>
          <a:p>
            <a:pPr algn="l"/>
            <a:r>
              <a:rPr lang="en-GB" sz="2000" dirty="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</a:p>
        </p:txBody>
      </p:sp>
    </p:spTree>
    <p:extLst>
      <p:ext uri="{BB962C8B-B14F-4D97-AF65-F5344CB8AC3E}">
        <p14:creationId xmlns:p14="http://schemas.microsoft.com/office/powerpoint/2010/main" val="352557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23009">
            <a:off x="3666686" y="734882"/>
            <a:ext cx="5371701" cy="2458353"/>
          </a:xfrm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ts val="3400"/>
              </a:lnSpc>
            </a:pP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L'erosione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della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fiducia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negli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esperti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e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nei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governi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può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essere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fronteggiata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solamente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 con </a:t>
            </a:r>
            <a:r>
              <a:rPr lang="en-US" sz="4200" b="1" i="1" spc="20" baseline="30000" dirty="0" err="1">
                <a:solidFill>
                  <a:schemeClr val="bg1"/>
                </a:solidFill>
                <a:latin typeface="EC Square Sans Pro"/>
              </a:rPr>
              <a:t>maggiore</a:t>
            </a:r>
            <a:r>
              <a:rPr lang="en-US" sz="4200" b="1" i="1" spc="2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b="1" i="1" spc="20" baseline="30000" dirty="0" err="1">
                <a:solidFill>
                  <a:schemeClr val="bg1"/>
                </a:solidFill>
                <a:latin typeface="EC Square Sans Pro"/>
              </a:rPr>
              <a:t>onestà</a:t>
            </a:r>
            <a:r>
              <a:rPr lang="en-US" sz="4200" b="1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e 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determinazioni</a:t>
            </a:r>
            <a:r>
              <a:rPr lang="en-US" sz="4200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b="1" i="1" spc="20" baseline="30000" dirty="0" err="1">
                <a:solidFill>
                  <a:schemeClr val="bg1"/>
                </a:solidFill>
                <a:latin typeface="EC Square Sans Pro"/>
              </a:rPr>
              <a:t>pubbliche</a:t>
            </a:r>
            <a:r>
              <a:rPr lang="en-US" sz="4200" b="1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i="1" spc="20" baseline="30000" dirty="0" err="1">
                <a:solidFill>
                  <a:schemeClr val="bg1"/>
                </a:solidFill>
                <a:latin typeface="EC Square Sans Pro"/>
              </a:rPr>
              <a:t>su</a:t>
            </a:r>
            <a:r>
              <a:rPr lang="en-US" sz="4200" b="1" i="1" spc="20" baseline="30000" dirty="0">
                <a:solidFill>
                  <a:schemeClr val="bg1"/>
                </a:solidFill>
                <a:latin typeface="EC Square Sans Pro"/>
              </a:rPr>
              <a:t> </a:t>
            </a:r>
            <a:br>
              <a:rPr lang="en-US" sz="4200" b="1" i="1" spc="20" baseline="30000" dirty="0">
                <a:solidFill>
                  <a:schemeClr val="bg1"/>
                </a:solidFill>
                <a:latin typeface="EC Square Sans Pro"/>
              </a:rPr>
            </a:br>
            <a:r>
              <a:rPr lang="en-US" sz="4200" b="1" i="1" spc="20" baseline="30000" dirty="0" err="1">
                <a:solidFill>
                  <a:schemeClr val="bg1"/>
                </a:solidFill>
                <a:latin typeface="EC Square Sans Pro"/>
              </a:rPr>
              <a:t>interessi</a:t>
            </a:r>
            <a:r>
              <a:rPr lang="en-US" sz="4200" b="1" i="1" spc="20" baseline="30000" dirty="0">
                <a:solidFill>
                  <a:schemeClr val="bg1"/>
                </a:solidFill>
                <a:latin typeface="EC Square Sans Pro"/>
              </a:rPr>
              <a:t> e </a:t>
            </a:r>
            <a:r>
              <a:rPr lang="en-US" sz="4200" b="1" i="1" spc="20" baseline="30000" dirty="0" err="1">
                <a:solidFill>
                  <a:schemeClr val="bg1"/>
                </a:solidFill>
                <a:latin typeface="EC Square Sans Pro"/>
              </a:rPr>
              <a:t>valori</a:t>
            </a:r>
            <a:r>
              <a:rPr lang="en-US" sz="4200" b="1" i="1" spc="20" baseline="30000" dirty="0">
                <a:solidFill>
                  <a:schemeClr val="bg1"/>
                </a:solidFill>
                <a:latin typeface="EC Square Sans Pro"/>
              </a:rPr>
              <a:t>.</a:t>
            </a:r>
            <a:endParaRPr lang="en-GB" sz="4200" b="1" spc="20" baseline="30000" dirty="0">
              <a:solidFill>
                <a:schemeClr val="bg1"/>
              </a:solidFill>
              <a:latin typeface="EC Square Sans Pro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5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23009">
            <a:off x="3669887" y="793214"/>
            <a:ext cx="5371701" cy="2399846"/>
          </a:xfrm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ts val="3400"/>
              </a:lnSpc>
            </a:pPr>
            <a:r>
              <a:rPr lang="en-US" sz="4200" b="1" i="1" spc="50" baseline="30000" dirty="0">
                <a:solidFill>
                  <a:schemeClr val="bg1"/>
                </a:solidFill>
                <a:latin typeface="EC Square Sans Pro"/>
              </a:rPr>
              <a:t>Le </a:t>
            </a:r>
            <a:r>
              <a:rPr lang="en-US" sz="4200" b="1" i="1" spc="50" baseline="30000" dirty="0" err="1">
                <a:solidFill>
                  <a:schemeClr val="bg1"/>
                </a:solidFill>
                <a:latin typeface="EC Square Sans Pro"/>
              </a:rPr>
              <a:t>politiche</a:t>
            </a:r>
            <a:r>
              <a:rPr lang="en-US" sz="4200" b="1" i="1" spc="5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devono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b="1" i="1" spc="50" baseline="30000" dirty="0" err="1">
                <a:solidFill>
                  <a:schemeClr val="bg1"/>
                </a:solidFill>
                <a:latin typeface="EC Square Sans Pro"/>
              </a:rPr>
              <a:t>basarsi</a:t>
            </a:r>
            <a:r>
              <a:rPr lang="en-US" sz="4200" b="1" i="1" spc="5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b="1" i="1" spc="50" baseline="30000" dirty="0" err="1">
                <a:solidFill>
                  <a:schemeClr val="bg1"/>
                </a:solidFill>
                <a:latin typeface="EC Square Sans Pro"/>
              </a:rPr>
              <a:t>sull'evidenza</a:t>
            </a:r>
            <a:r>
              <a:rPr lang="en-US" sz="4200" b="1" i="1" spc="50" baseline="30000" dirty="0">
                <a:solidFill>
                  <a:schemeClr val="bg1"/>
                </a:solidFill>
                <a:latin typeface="EC Square Sans Pro"/>
              </a:rPr>
              <a:t>.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 I 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politici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, </a:t>
            </a:r>
            <a:r>
              <a:rPr lang="en-US" sz="4200" i="1" spc="50" baseline="30000" dirty="0">
                <a:latin typeface="EC Square Sans Pro" panose="020B0506040000020004" pitchFamily="34" charset="0"/>
              </a:rPr>
              <a:t/>
            </a:r>
            <a:br>
              <a:rPr lang="en-US" sz="4200" i="1" spc="50" baseline="30000" dirty="0">
                <a:latin typeface="EC Square Sans Pro" panose="020B0506040000020004" pitchFamily="34" charset="0"/>
              </a:rPr>
            </a:b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gli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scienziati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 e la 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società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 civile 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devono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b="1" i="1" spc="50" baseline="30000" dirty="0" err="1">
                <a:solidFill>
                  <a:schemeClr val="bg1"/>
                </a:solidFill>
                <a:latin typeface="EC Square Sans Pro"/>
              </a:rPr>
              <a:t>difendere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questo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pilastro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i="1" spc="50" baseline="30000" dirty="0" err="1">
                <a:solidFill>
                  <a:schemeClr val="bg1"/>
                </a:solidFill>
                <a:latin typeface="EC Square Sans Pro"/>
              </a:rPr>
              <a:t>della</a:t>
            </a:r>
            <a:r>
              <a:rPr lang="en-US" sz="4200" i="1" spc="50" baseline="30000" dirty="0">
                <a:solidFill>
                  <a:schemeClr val="bg1"/>
                </a:solidFill>
                <a:latin typeface="EC Square Sans Pro"/>
              </a:rPr>
              <a:t> </a:t>
            </a:r>
            <a:r>
              <a:rPr lang="en-US" sz="4200" b="1" i="1" spc="50" baseline="30000" dirty="0" err="1">
                <a:solidFill>
                  <a:schemeClr val="bg1"/>
                </a:solidFill>
                <a:latin typeface="EC Square Sans Pro"/>
              </a:rPr>
              <a:t>democrazia</a:t>
            </a:r>
            <a:r>
              <a:rPr lang="en-US" sz="4200" b="1" i="1" spc="50" baseline="300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en-US" sz="4200" b="1" i="1" spc="50" baseline="30000" dirty="0" err="1">
                <a:solidFill>
                  <a:schemeClr val="bg1"/>
                </a:solidFill>
                <a:latin typeface="EC Square Sans Pro"/>
              </a:rPr>
              <a:t>liberale</a:t>
            </a:r>
            <a:r>
              <a:rPr lang="en-US" sz="4200" b="1" i="1" spc="50" baseline="30000" dirty="0">
                <a:solidFill>
                  <a:schemeClr val="bg1"/>
                </a:solidFill>
                <a:latin typeface="EC Square Sans Pro"/>
              </a:rPr>
              <a:t>.</a:t>
            </a:r>
            <a:endParaRPr lang="en-GB" sz="4200" b="1" spc="50" baseline="30000" dirty="0">
              <a:solidFill>
                <a:schemeClr val="bg1"/>
              </a:solidFill>
              <a:latin typeface="EC Square Sans Pro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4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42900" y="4737100"/>
            <a:ext cx="6309193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77205" rtl="0" eaLnBrk="1" latinLnBrk="0" hangingPunct="1">
              <a:lnSpc>
                <a:spcPct val="90000"/>
              </a:lnSpc>
              <a:spcBef>
                <a:spcPts val="741"/>
              </a:spcBef>
              <a:buFont typeface="Arial" panose="020B0604020202020204" pitchFamily="34" charset="0"/>
              <a:buNone/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0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05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07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0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012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614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216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819" indent="0" algn="ctr" defTabSz="677205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>
                <a:solidFill>
                  <a:srgbClr val="BC1C6A"/>
                </a:solidFill>
                <a:latin typeface="EC Square Sans Pro Medium" panose="020B0500000000020004" pitchFamily="34" charset="0"/>
              </a:rPr>
              <a:t>#Enlightenment2 #Facts4EUFuture</a:t>
            </a:r>
            <a:endParaRPr lang="en-GB" sz="2000" dirty="0">
              <a:solidFill>
                <a:srgbClr val="BC1C6A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63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3A239B908BBE498C73AEE59BE8FAFB" ma:contentTypeVersion="2" ma:contentTypeDescription="Ein neues Dokument erstellen." ma:contentTypeScope="" ma:versionID="38c2a150003a513805d1ebc160146cce">
  <xsd:schema xmlns:xsd="http://www.w3.org/2001/XMLSchema" xmlns:xs="http://www.w3.org/2001/XMLSchema" xmlns:p="http://schemas.microsoft.com/office/2006/metadata/properties" xmlns:ns2="01bb61ae-4eb0-490b-ba48-c0c5dc4c96a6" targetNamespace="http://schemas.microsoft.com/office/2006/metadata/properties" ma:root="true" ma:fieldsID="99e158db812ffc42718495a6fba4edca" ns2:_="">
    <xsd:import namespace="01bb61ae-4eb0-490b-ba48-c0c5dc4c96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b61ae-4eb0-490b-ba48-c0c5dc4c96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7EBCFF-A00C-4B44-BB8A-56BBE72EAC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A2031-2FBD-466A-AA08-15B6BF98F6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bb61ae-4eb0-490b-ba48-c0c5dc4c96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9A20E8-B86E-4552-9994-3C9CDB078EA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228</Words>
  <Application>Microsoft Office PowerPoint</Application>
  <PresentationFormat>Custom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EC Square Sans Cond Pro</vt:lpstr>
      <vt:lpstr>EC Square Sans Pro</vt:lpstr>
      <vt:lpstr>EC Square Sans Pro Medium</vt:lpstr>
      <vt:lpstr>Office Theme</vt:lpstr>
      <vt:lpstr>CAPIRE LA NOSTRA NATURA POLITICA</vt:lpstr>
      <vt:lpstr>L'attuale contesto dell'informazione ci rende vulnerabili alla disinformazione.  Dobbiamo pensare di più a come pensiamo.</vt:lpstr>
      <vt:lpstr>La scienza ci può aiutare a ridefinire il modo in cui i politici collaborano per prendere decisioni migliori ed evitare errori.</vt:lpstr>
      <vt:lpstr>Non possiamo separare l'emozione dalla ragione.  Una migliore educazione emozionale può migliorare il processo politico.</vt:lpstr>
      <vt:lpstr>Values and identities  drive political behaviour  but are not properly understood or debated.</vt:lpstr>
      <vt:lpstr>I fatti non parlano da soli. Contesti, metafore e narrazioni devono essere usati responsabilmente.</vt:lpstr>
      <vt:lpstr>L'erosione della fiducia negli esperti e nei governi può essere fronteggiata solamente con maggiore onestà e determinazioni pubbliche su  interessi e valori.</vt:lpstr>
      <vt:lpstr>Le politiche devono basarsi sull'evidenza. I politici,  gli scienziati e la società civile devono difendere questo pilastro della democrazia liberale.</vt:lpstr>
      <vt:lpstr>PowerPoint Presentation</vt:lpstr>
      <vt:lpstr>Appello agli esperti La scienza dei valori e dell'identità nel processo politico.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Today’s information environment makes us vulnerable to disinformation.  We need to think more  about how we think.</dc:title>
  <dc:creator>MONDELLO Silvia (JRC-ISPRA)</dc:creator>
  <cp:lastModifiedBy>SMILLIE Laura (JRC)</cp:lastModifiedBy>
  <cp:revision>124</cp:revision>
  <dcterms:created xsi:type="dcterms:W3CDTF">2021-03-26T14:24:21Z</dcterms:created>
  <dcterms:modified xsi:type="dcterms:W3CDTF">2021-06-01T16:37:02Z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0x010100303A239B908BBE498C73AEE59BE8FAFB</vt:lpwstr>
  </property>
</Properties>
</file>