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67" r:id="rId3"/>
    <p:sldId id="275" r:id="rId4"/>
    <p:sldId id="257" r:id="rId5"/>
    <p:sldId id="269" r:id="rId6"/>
    <p:sldId id="259" r:id="rId7"/>
    <p:sldId id="266" r:id="rId8"/>
    <p:sldId id="273" r:id="rId9"/>
    <p:sldId id="260" r:id="rId10"/>
    <p:sldId id="272" r:id="rId11"/>
    <p:sldId id="261" r:id="rId12"/>
    <p:sldId id="262" r:id="rId13"/>
    <p:sldId id="263" r:id="rId14"/>
    <p:sldId id="264" r:id="rId15"/>
    <p:sldId id="265" r:id="rId16"/>
    <p:sldId id="271" r:id="rId17"/>
    <p:sldId id="270" r:id="rId18"/>
    <p:sldId id="274"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DE319-B4FB-4E86-8024-019703010D2E}" type="datetimeFigureOut">
              <a:rPr lang="el-GR" smtClean="0"/>
              <a:pPr/>
              <a:t>6/4/2021</a:t>
            </a:fld>
            <a:endParaRPr lang="el-G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FF299-D17A-4D6E-9C5D-D796519E7796}" type="slidenum">
              <a:rPr lang="el-GR" smtClean="0"/>
              <a:pPr/>
              <a:t>‹Nº›</a:t>
            </a:fld>
            <a:endParaRPr lang="el-GR" dirty="0"/>
          </a:p>
        </p:txBody>
      </p:sp>
    </p:spTree>
    <p:extLst>
      <p:ext uri="{BB962C8B-B14F-4D97-AF65-F5344CB8AC3E}">
        <p14:creationId xmlns:p14="http://schemas.microsoft.com/office/powerpoint/2010/main" val="190306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l-GR" dirty="0"/>
          </a:p>
        </p:txBody>
      </p:sp>
      <p:sp>
        <p:nvSpPr>
          <p:cNvPr id="4" name="3 Marcador de número de diapositiva"/>
          <p:cNvSpPr>
            <a:spLocks noGrp="1"/>
          </p:cNvSpPr>
          <p:nvPr>
            <p:ph type="sldNum" sz="quarter" idx="10"/>
          </p:nvPr>
        </p:nvSpPr>
        <p:spPr/>
        <p:txBody>
          <a:bodyPr/>
          <a:lstStyle/>
          <a:p>
            <a:fld id="{0BBFF299-D17A-4D6E-9C5D-D796519E7796}" type="slidenum">
              <a:rPr lang="el-GR" smtClean="0"/>
              <a:pPr/>
              <a:t>1</a:t>
            </a:fld>
            <a:endParaRPr lang="el-GR" dirty="0"/>
          </a:p>
        </p:txBody>
      </p:sp>
    </p:spTree>
    <p:extLst>
      <p:ext uri="{BB962C8B-B14F-4D97-AF65-F5344CB8AC3E}">
        <p14:creationId xmlns:p14="http://schemas.microsoft.com/office/powerpoint/2010/main" val="122005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l-GR" dirty="0"/>
          </a:p>
        </p:txBody>
      </p:sp>
      <p:sp>
        <p:nvSpPr>
          <p:cNvPr id="4" name="3 Marcador de número de diapositiva"/>
          <p:cNvSpPr>
            <a:spLocks noGrp="1"/>
          </p:cNvSpPr>
          <p:nvPr>
            <p:ph type="sldNum" sz="quarter" idx="10"/>
          </p:nvPr>
        </p:nvSpPr>
        <p:spPr/>
        <p:txBody>
          <a:bodyPr/>
          <a:lstStyle/>
          <a:p>
            <a:fld id="{0BBFF299-D17A-4D6E-9C5D-D796519E7796}" type="slidenum">
              <a:rPr lang="el-GR" smtClean="0"/>
              <a:pPr/>
              <a:t>2</a:t>
            </a:fld>
            <a:endParaRPr lang="el-GR" dirty="0"/>
          </a:p>
        </p:txBody>
      </p:sp>
    </p:spTree>
    <p:extLst>
      <p:ext uri="{BB962C8B-B14F-4D97-AF65-F5344CB8AC3E}">
        <p14:creationId xmlns:p14="http://schemas.microsoft.com/office/powerpoint/2010/main" val="228495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l-GR" dirty="0"/>
          </a:p>
        </p:txBody>
      </p:sp>
      <p:sp>
        <p:nvSpPr>
          <p:cNvPr id="4" name="3 Marcador de número de diapositiva"/>
          <p:cNvSpPr>
            <a:spLocks noGrp="1"/>
          </p:cNvSpPr>
          <p:nvPr>
            <p:ph type="sldNum" sz="quarter" idx="10"/>
          </p:nvPr>
        </p:nvSpPr>
        <p:spPr/>
        <p:txBody>
          <a:bodyPr/>
          <a:lstStyle/>
          <a:p>
            <a:fld id="{0BBFF299-D17A-4D6E-9C5D-D796519E7796}" type="slidenum">
              <a:rPr lang="el-GR" smtClean="0"/>
              <a:pPr/>
              <a:t>3</a:t>
            </a:fld>
            <a:endParaRPr lang="el-GR" dirty="0"/>
          </a:p>
        </p:txBody>
      </p:sp>
    </p:spTree>
    <p:extLst>
      <p:ext uri="{BB962C8B-B14F-4D97-AF65-F5344CB8AC3E}">
        <p14:creationId xmlns:p14="http://schemas.microsoft.com/office/powerpoint/2010/main" val="228495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l-GR" dirty="0"/>
          </a:p>
        </p:txBody>
      </p:sp>
      <p:sp>
        <p:nvSpPr>
          <p:cNvPr id="4" name="3 Marcador de número de diapositiva"/>
          <p:cNvSpPr>
            <a:spLocks noGrp="1"/>
          </p:cNvSpPr>
          <p:nvPr>
            <p:ph type="sldNum" sz="quarter" idx="10"/>
          </p:nvPr>
        </p:nvSpPr>
        <p:spPr/>
        <p:txBody>
          <a:bodyPr/>
          <a:lstStyle/>
          <a:p>
            <a:fld id="{0BBFF299-D17A-4D6E-9C5D-D796519E7796}" type="slidenum">
              <a:rPr lang="el-GR" smtClean="0"/>
              <a:pPr/>
              <a:t>15</a:t>
            </a:fld>
            <a:endParaRPr lang="el-GR" dirty="0"/>
          </a:p>
        </p:txBody>
      </p:sp>
    </p:spTree>
    <p:extLst>
      <p:ext uri="{BB962C8B-B14F-4D97-AF65-F5344CB8AC3E}">
        <p14:creationId xmlns:p14="http://schemas.microsoft.com/office/powerpoint/2010/main" val="34425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l-G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l-GR"/>
          </a:p>
        </p:txBody>
      </p:sp>
      <p:sp>
        <p:nvSpPr>
          <p:cNvPr id="4" name="3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77378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l-G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3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98010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l-G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3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39304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l-G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3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4704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l-G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75813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l-G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5" name="4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20093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l-G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7" name="6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2819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l-GR"/>
          </a:p>
        </p:txBody>
      </p:sp>
      <p:sp>
        <p:nvSpPr>
          <p:cNvPr id="3" name="2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31312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52687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l-G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50286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l-G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06/04/2021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228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4000" r="-14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l-G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06/04/2021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7446211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telmacedonia.gr/en/routes/tid=17" TargetMode="External"/><Relationship Id="rId2" Type="http://schemas.openxmlformats.org/officeDocument/2006/relationships/hyperlink" Target="http://oasth.g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instagram.com/Pythiakoinsep/" TargetMode="External"/><Relationship Id="rId7" Type="http://schemas.openxmlformats.org/officeDocument/2006/relationships/image" Target="../media/image20.jpeg"/><Relationship Id="rId2" Type="http://schemas.openxmlformats.org/officeDocument/2006/relationships/hyperlink" Target="https://www.facebook.com/Pythia.koinsep/?ref=bookmarks"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vm.tiktok.com/ZMJT9jpyE/" TargetMode="External"/><Relationship Id="rId10" Type="http://schemas.openxmlformats.org/officeDocument/2006/relationships/image" Target="../media/image23.jpeg"/><Relationship Id="rId4" Type="http://schemas.openxmlformats.org/officeDocument/2006/relationships/hyperlink" Target="https://twitter.com/PythiaKoinsep"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899592" y="654264"/>
            <a:ext cx="7416824" cy="1010976"/>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3 CuadroTexto"/>
          <p:cNvSpPr txBox="1"/>
          <p:nvPr/>
        </p:nvSpPr>
        <p:spPr>
          <a:xfrm>
            <a:off x="1248026" y="744253"/>
            <a:ext cx="6912768" cy="830997"/>
          </a:xfrm>
          <a:prstGeom prst="rect">
            <a:avLst/>
          </a:prstGeom>
          <a:noFill/>
        </p:spPr>
        <p:txBody>
          <a:bodyPr wrap="square" rtlCol="0">
            <a:spAutoFit/>
          </a:bodyPr>
          <a:lstStyle/>
          <a:p>
            <a:pPr algn="ctr"/>
            <a:r>
              <a:rPr lang="es-E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rPr>
              <a:t>SOLIDARITY</a:t>
            </a:r>
            <a:r>
              <a:rPr lang="es-ES" sz="4800" b="1" dirty="0" smtClean="0">
                <a:effectLst>
                  <a:outerShdw blurRad="38100" dist="38100" dir="2700000" algn="tl">
                    <a:srgbClr val="000000">
                      <a:alpha val="43137"/>
                    </a:srgbClr>
                  </a:outerShdw>
                </a:effectLst>
                <a:latin typeface="Berlin Sans FB Demi" panose="020E0802020502020306" pitchFamily="34" charset="0"/>
              </a:rPr>
              <a:t> </a:t>
            </a:r>
            <a:r>
              <a:rPr lang="es-E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rPr>
              <a:t>PROJECTS</a:t>
            </a:r>
            <a:endParaRPr lang="el-GR" sz="48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8" name="7 Rectángulo"/>
          <p:cNvSpPr/>
          <p:nvPr/>
        </p:nvSpPr>
        <p:spPr>
          <a:xfrm>
            <a:off x="0" y="6004670"/>
            <a:ext cx="9143999" cy="853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26" name="Picture 2" descr="C:\Users\USUARIO\Desktop\Pythia\Proyectos\High priority\Infokit\descar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294" y="6078504"/>
            <a:ext cx="3596431" cy="7833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esktop\Pythia\Proyectos\High priority\Infokit\descarga (1).jpg"/>
          <p:cNvPicPr>
            <a:picLocks noChangeAspect="1" noChangeArrowheads="1"/>
          </p:cNvPicPr>
          <p:nvPr/>
        </p:nvPicPr>
        <p:blipFill rotWithShape="1">
          <a:blip r:embed="rId4">
            <a:extLst>
              <a:ext uri="{28A0092B-C50C-407E-A947-70E740481C1C}">
                <a14:useLocalDpi xmlns:a14="http://schemas.microsoft.com/office/drawing/2010/main" val="0"/>
              </a:ext>
            </a:extLst>
          </a:blip>
          <a:srcRect t="12991"/>
          <a:stretch/>
        </p:blipFill>
        <p:spPr bwMode="auto">
          <a:xfrm>
            <a:off x="3903494" y="6008506"/>
            <a:ext cx="1337009" cy="85333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51520" y="6004670"/>
            <a:ext cx="2652286" cy="738664"/>
          </a:xfrm>
          <a:prstGeom prst="rect">
            <a:avLst/>
          </a:prstGeom>
          <a:noFill/>
        </p:spPr>
        <p:txBody>
          <a:bodyPr wrap="square" rtlCol="0">
            <a:spAutoFit/>
          </a:bodyPr>
          <a:lstStyle/>
          <a:p>
            <a:pPr>
              <a:lnSpc>
                <a:spcPct val="150000"/>
              </a:lnSpc>
            </a:pPr>
            <a:r>
              <a:rPr lang="en-GB" sz="1400" b="1" dirty="0" smtClean="0">
                <a:solidFill>
                  <a:srgbClr val="000000"/>
                </a:solidFill>
                <a:latin typeface="Arial Black" panose="020B0A04020102020204" pitchFamily="34" charset="0"/>
              </a:rPr>
              <a:t>20/0</a:t>
            </a:r>
            <a:r>
              <a:rPr lang="en-US" sz="1400" b="1" dirty="0" smtClean="0">
                <a:solidFill>
                  <a:srgbClr val="000000"/>
                </a:solidFill>
                <a:latin typeface="Arial Black" panose="020B0A04020102020204" pitchFamily="34" charset="0"/>
              </a:rPr>
              <a:t>9</a:t>
            </a:r>
            <a:r>
              <a:rPr lang="en-GB" sz="1400" b="1" dirty="0" smtClean="0">
                <a:solidFill>
                  <a:srgbClr val="000000"/>
                </a:solidFill>
                <a:latin typeface="Arial Black" panose="020B0A04020102020204" pitchFamily="34" charset="0"/>
              </a:rPr>
              <a:t>/202</a:t>
            </a:r>
            <a:r>
              <a:rPr lang="el-GR" sz="1400" b="1" dirty="0" smtClean="0">
                <a:solidFill>
                  <a:srgbClr val="000000"/>
                </a:solidFill>
                <a:latin typeface="Arial Black" panose="020B0A04020102020204" pitchFamily="34" charset="0"/>
              </a:rPr>
              <a:t>1</a:t>
            </a:r>
            <a:r>
              <a:rPr lang="en-GB" sz="1400" dirty="0">
                <a:solidFill>
                  <a:srgbClr val="000000"/>
                </a:solidFill>
                <a:latin typeface="Arial Black" panose="020B0A04020102020204" pitchFamily="34" charset="0"/>
              </a:rPr>
              <a:t> to </a:t>
            </a:r>
            <a:r>
              <a:rPr lang="en-GB" sz="1400" dirty="0" smtClean="0">
                <a:solidFill>
                  <a:srgbClr val="000000"/>
                </a:solidFill>
                <a:latin typeface="Arial Black" panose="020B0A04020102020204" pitchFamily="34" charset="0"/>
              </a:rPr>
              <a:t>19</a:t>
            </a:r>
            <a:r>
              <a:rPr lang="en-GB" sz="1400" b="1" dirty="0" smtClean="0">
                <a:solidFill>
                  <a:srgbClr val="000000"/>
                </a:solidFill>
                <a:latin typeface="Arial Black" panose="020B0A04020102020204" pitchFamily="34" charset="0"/>
              </a:rPr>
              <a:t>/</a:t>
            </a:r>
            <a:r>
              <a:rPr lang="en-US" sz="1400" b="1" dirty="0" smtClean="0">
                <a:solidFill>
                  <a:srgbClr val="000000"/>
                </a:solidFill>
                <a:latin typeface="Arial Black" panose="020B0A04020102020204" pitchFamily="34" charset="0"/>
              </a:rPr>
              <a:t>10</a:t>
            </a:r>
            <a:r>
              <a:rPr lang="en-GB" sz="1400" b="1" dirty="0" smtClean="0">
                <a:solidFill>
                  <a:srgbClr val="000000"/>
                </a:solidFill>
                <a:latin typeface="Arial Black" panose="020B0A04020102020204" pitchFamily="34" charset="0"/>
              </a:rPr>
              <a:t>/202</a:t>
            </a:r>
            <a:r>
              <a:rPr lang="el-GR" sz="1400" b="1" dirty="0" smtClean="0">
                <a:solidFill>
                  <a:srgbClr val="000000"/>
                </a:solidFill>
                <a:latin typeface="Arial Black" panose="020B0A04020102020204" pitchFamily="34" charset="0"/>
              </a:rPr>
              <a:t>1</a:t>
            </a:r>
            <a:endParaRPr lang="en-GB" sz="1400" b="1" dirty="0" smtClean="0">
              <a:solidFill>
                <a:srgbClr val="000000"/>
              </a:solidFill>
              <a:latin typeface="Arial Black" panose="020B0A04020102020204" pitchFamily="34" charset="0"/>
            </a:endParaRPr>
          </a:p>
          <a:p>
            <a:pPr>
              <a:lnSpc>
                <a:spcPct val="150000"/>
              </a:lnSpc>
            </a:pPr>
            <a:r>
              <a:rPr lang="en-GB" sz="1400" b="1" dirty="0" smtClean="0">
                <a:solidFill>
                  <a:srgbClr val="000000"/>
                </a:solidFill>
                <a:latin typeface="Arial Black" panose="020B0A04020102020204" pitchFamily="34" charset="0"/>
              </a:rPr>
              <a:t>Kavala, Greece</a:t>
            </a:r>
          </a:p>
        </p:txBody>
      </p:sp>
      <p:sp>
        <p:nvSpPr>
          <p:cNvPr id="10" name="9 Rectángulo redondeado"/>
          <p:cNvSpPr/>
          <p:nvPr/>
        </p:nvSpPr>
        <p:spPr>
          <a:xfrm>
            <a:off x="863586" y="1844824"/>
            <a:ext cx="7416824" cy="505488"/>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effectLst>
                  <a:outerShdw blurRad="38100" dist="38100" dir="2700000" algn="tl">
                    <a:srgbClr val="000000">
                      <a:alpha val="43137"/>
                    </a:srgbClr>
                  </a:outerShdw>
                </a:effectLst>
                <a:latin typeface="Berlin Sans FB Demi" panose="020E0802020502020306" pitchFamily="34" charset="0"/>
              </a:rPr>
              <a:t>Volunteering Teams </a:t>
            </a:r>
            <a:r>
              <a:rPr lang="en-GB" sz="2400" b="1" dirty="0" smtClean="0">
                <a:solidFill>
                  <a:schemeClr val="bg1"/>
                </a:solidFill>
                <a:effectLst>
                  <a:outerShdw blurRad="38100" dist="38100" dir="2700000" algn="tl">
                    <a:srgbClr val="000000">
                      <a:alpha val="43137"/>
                    </a:srgbClr>
                  </a:outerShdw>
                </a:effectLst>
                <a:latin typeface="Berlin Sans FB Demi" panose="020E0802020502020306" pitchFamily="34" charset="0"/>
              </a:rPr>
              <a:t>in High </a:t>
            </a:r>
            <a:r>
              <a:rPr lang="en-GB" sz="2400" b="1" dirty="0">
                <a:solidFill>
                  <a:schemeClr val="bg1"/>
                </a:solidFill>
                <a:effectLst>
                  <a:outerShdw blurRad="38100" dist="38100" dir="2700000" algn="tl">
                    <a:srgbClr val="000000">
                      <a:alpha val="43137"/>
                    </a:srgbClr>
                  </a:outerShdw>
                </a:effectLst>
                <a:latin typeface="Berlin Sans FB Demi" panose="020E0802020502020306" pitchFamily="34" charset="0"/>
              </a:rPr>
              <a:t>Priority Areas</a:t>
            </a:r>
            <a:endParaRPr lang="el-GR" sz="2400" b="1" dirty="0">
              <a:solidFill>
                <a:schemeClr val="bg1"/>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1876040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07504" y="1124744"/>
            <a:ext cx="4320480" cy="10001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smtClean="0">
                <a:solidFill>
                  <a:schemeClr val="tx1"/>
                </a:solidFill>
              </a:rPr>
              <a:t>The beach is next to the camp and there is plenty time to enjoy it.</a:t>
            </a:r>
            <a:endParaRPr lang="en-US" sz="2000" dirty="0">
              <a:solidFill>
                <a:schemeClr val="tx1"/>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928670"/>
            <a:ext cx="4355976" cy="2942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redondeado"/>
          <p:cNvSpPr/>
          <p:nvPr/>
        </p:nvSpPr>
        <p:spPr>
          <a:xfrm>
            <a:off x="205304" y="5229200"/>
            <a:ext cx="8684662" cy="12961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000" dirty="0">
              <a:solidFill>
                <a:schemeClr val="tx1"/>
              </a:solidFill>
            </a:endParaRPr>
          </a:p>
          <a:p>
            <a:pPr marL="342900" indent="-342900">
              <a:buFont typeface="Wingdings" panose="05000000000000000000" pitchFamily="2" charset="2"/>
              <a:buChar char="q"/>
            </a:pPr>
            <a:r>
              <a:rPr lang="en-US" sz="2000" dirty="0" smtClean="0">
                <a:solidFill>
                  <a:schemeClr val="tx1"/>
                </a:solidFill>
              </a:rPr>
              <a:t>A </a:t>
            </a:r>
            <a:r>
              <a:rPr lang="en-US" sz="2000" dirty="0">
                <a:solidFill>
                  <a:schemeClr val="tx1"/>
                </a:solidFill>
              </a:rPr>
              <a:t>catering will provide us the daily meals (breakfast, lunch, dinner</a:t>
            </a:r>
            <a:r>
              <a:rPr lang="en-US" sz="2000" dirty="0" smtClean="0">
                <a:solidFill>
                  <a:schemeClr val="tx1"/>
                </a:solidFill>
              </a:rPr>
              <a:t>) </a:t>
            </a:r>
            <a:endParaRPr lang="en-US" sz="2000" dirty="0">
              <a:solidFill>
                <a:schemeClr val="tx1"/>
              </a:solidFill>
            </a:endParaRPr>
          </a:p>
          <a:p>
            <a:pPr marL="342900" indent="-342900">
              <a:buFont typeface="Wingdings" panose="05000000000000000000" pitchFamily="2" charset="2"/>
              <a:buChar char="q"/>
            </a:pPr>
            <a:r>
              <a:rPr lang="en-US" sz="2000" dirty="0" smtClean="0">
                <a:solidFill>
                  <a:schemeClr val="tx1"/>
                </a:solidFill>
              </a:rPr>
              <a:t>There </a:t>
            </a:r>
            <a:r>
              <a:rPr lang="en-US" sz="2000" dirty="0">
                <a:solidFill>
                  <a:schemeClr val="tx1"/>
                </a:solidFill>
              </a:rPr>
              <a:t>will be fruits available as snacks between the </a:t>
            </a:r>
            <a:r>
              <a:rPr lang="en-US" sz="2000" dirty="0" smtClean="0">
                <a:solidFill>
                  <a:schemeClr val="tx1"/>
                </a:solidFill>
              </a:rPr>
              <a:t>meals</a:t>
            </a:r>
            <a:endParaRPr lang="en-US" sz="2000" dirty="0">
              <a:solidFill>
                <a:schemeClr val="tx1"/>
              </a:solidFill>
            </a:endParaRPr>
          </a:p>
          <a:p>
            <a:pPr marL="342900" indent="-342900">
              <a:buFont typeface="Wingdings" panose="05000000000000000000" pitchFamily="2" charset="2"/>
              <a:buChar char="q"/>
            </a:pPr>
            <a:r>
              <a:rPr lang="en-US" sz="2000" dirty="0" smtClean="0">
                <a:solidFill>
                  <a:schemeClr val="tx1"/>
                </a:solidFill>
              </a:rPr>
              <a:t>You </a:t>
            </a:r>
            <a:r>
              <a:rPr lang="en-US" sz="2000" dirty="0">
                <a:solidFill>
                  <a:schemeClr val="tx1"/>
                </a:solidFill>
              </a:rPr>
              <a:t>can also find several markets within a short </a:t>
            </a:r>
            <a:r>
              <a:rPr lang="en-US" sz="2000" dirty="0" smtClean="0">
                <a:solidFill>
                  <a:schemeClr val="tx1"/>
                </a:solidFill>
              </a:rPr>
              <a:t>distance</a:t>
            </a:r>
            <a:endParaRPr lang="en-US" sz="2000" dirty="0">
              <a:solidFill>
                <a:schemeClr val="tx1"/>
              </a:solidFill>
            </a:endParaRPr>
          </a:p>
        </p:txBody>
      </p:sp>
    </p:spTree>
    <p:extLst>
      <p:ext uri="{BB962C8B-B14F-4D97-AF65-F5344CB8AC3E}">
        <p14:creationId xmlns:p14="http://schemas.microsoft.com/office/powerpoint/2010/main" val="339558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153400" cy="4495800"/>
          </a:xfrm>
        </p:spPr>
        <p:txBody>
          <a:bodyPr/>
          <a:lstStyle/>
          <a:p>
            <a:pPr marL="0" indent="0">
              <a:buNone/>
            </a:pPr>
            <a:r>
              <a:rPr lang="es-ES" b="1" dirty="0" smtClean="0">
                <a:solidFill>
                  <a:srgbClr val="000000"/>
                </a:solidFill>
                <a:effectLst>
                  <a:outerShdw blurRad="38100" dist="38100" dir="2700000" algn="tl">
                    <a:srgbClr val="000000">
                      <a:alpha val="43137"/>
                    </a:srgbClr>
                  </a:outerShdw>
                </a:effectLst>
              </a:rPr>
              <a:t>SPECIAL NEEDS/ALLERGIES ETC</a:t>
            </a:r>
            <a:endParaRPr lang="el-GR" b="1" dirty="0">
              <a:solidFill>
                <a:srgbClr val="000000"/>
              </a:solidFill>
              <a:effectLst>
                <a:outerShdw blurRad="38100" dist="38100" dir="2700000" algn="tl">
                  <a:srgbClr val="000000">
                    <a:alpha val="43137"/>
                  </a:srgbClr>
                </a:outerShdw>
              </a:effectLst>
            </a:endParaRPr>
          </a:p>
        </p:txBody>
      </p:sp>
      <p:sp>
        <p:nvSpPr>
          <p:cNvPr id="4" name="3 Redondear rectángulo de esquina diagonal"/>
          <p:cNvSpPr/>
          <p:nvPr/>
        </p:nvSpPr>
        <p:spPr>
          <a:xfrm>
            <a:off x="1512996" y="1772816"/>
            <a:ext cx="5549017" cy="4476389"/>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CuadroTexto"/>
          <p:cNvSpPr txBox="1"/>
          <p:nvPr/>
        </p:nvSpPr>
        <p:spPr>
          <a:xfrm>
            <a:off x="1971861" y="1412776"/>
            <a:ext cx="4900945" cy="4697889"/>
          </a:xfrm>
          <a:prstGeom prst="rect">
            <a:avLst/>
          </a:prstGeom>
          <a:noFill/>
        </p:spPr>
        <p:txBody>
          <a:bodyPr wrap="square" rtlCol="0">
            <a:spAutoFit/>
          </a:bodyPr>
          <a:lstStyle/>
          <a:p>
            <a:endParaRPr lang="el-GR" dirty="0"/>
          </a:p>
          <a:p>
            <a:pPr algn="ctr">
              <a:lnSpc>
                <a:spcPct val="200000"/>
              </a:lnSpc>
            </a:pPr>
            <a:r>
              <a:rPr lang="en-US" sz="2400" dirty="0"/>
              <a:t>In case any of the participants has any </a:t>
            </a:r>
          </a:p>
          <a:p>
            <a:pPr algn="ctr">
              <a:lnSpc>
                <a:spcPct val="200000"/>
              </a:lnSpc>
            </a:pPr>
            <a:r>
              <a:rPr lang="en-GB" sz="2400" b="1" dirty="0"/>
              <a:t>special needs </a:t>
            </a:r>
            <a:endParaRPr lang="en-GB" sz="2400" dirty="0"/>
          </a:p>
          <a:p>
            <a:pPr algn="ctr">
              <a:lnSpc>
                <a:spcPct val="200000"/>
              </a:lnSpc>
            </a:pPr>
            <a:r>
              <a:rPr lang="en-GB" sz="2400" b="1" dirty="0"/>
              <a:t>health problem </a:t>
            </a:r>
            <a:endParaRPr lang="en-GB" sz="2400" dirty="0"/>
          </a:p>
          <a:p>
            <a:pPr algn="ctr">
              <a:lnSpc>
                <a:spcPct val="200000"/>
              </a:lnSpc>
            </a:pPr>
            <a:r>
              <a:rPr lang="en-GB" sz="2400" b="1" dirty="0"/>
              <a:t>allergies </a:t>
            </a:r>
            <a:r>
              <a:rPr lang="en-GB" sz="2400" dirty="0"/>
              <a:t>or </a:t>
            </a:r>
          </a:p>
          <a:p>
            <a:pPr algn="ctr">
              <a:lnSpc>
                <a:spcPct val="200000"/>
              </a:lnSpc>
            </a:pPr>
            <a:r>
              <a:rPr lang="en-GB" sz="2400" dirty="0"/>
              <a:t>follows a certain </a:t>
            </a:r>
            <a:r>
              <a:rPr lang="en-GB" sz="2400" b="1" dirty="0"/>
              <a:t>diet </a:t>
            </a:r>
            <a:endParaRPr lang="en-GB" sz="2400" dirty="0"/>
          </a:p>
          <a:p>
            <a:pPr algn="ctr">
              <a:lnSpc>
                <a:spcPct val="200000"/>
              </a:lnSpc>
            </a:pPr>
            <a:r>
              <a:rPr lang="en-GB" sz="2400" b="1" u="sng" dirty="0"/>
              <a:t>please inform us beforehand! </a:t>
            </a:r>
            <a:endParaRPr lang="el-GR" sz="2400" b="1" u="sng" dirty="0"/>
          </a:p>
        </p:txBody>
      </p:sp>
    </p:spTree>
    <p:extLst>
      <p:ext uri="{BB962C8B-B14F-4D97-AF65-F5344CB8AC3E}">
        <p14:creationId xmlns:p14="http://schemas.microsoft.com/office/powerpoint/2010/main" val="2522101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153400" cy="4495800"/>
          </a:xfrm>
        </p:spPr>
        <p:txBody>
          <a:bodyPr/>
          <a:lstStyle/>
          <a:p>
            <a:pPr marL="0" indent="0">
              <a:buNone/>
            </a:pPr>
            <a:r>
              <a:rPr lang="es-ES" b="1" dirty="0" smtClean="0">
                <a:solidFill>
                  <a:srgbClr val="000000"/>
                </a:solidFill>
                <a:effectLst>
                  <a:outerShdw blurRad="38100" dist="38100" dir="2700000" algn="tl">
                    <a:srgbClr val="000000">
                      <a:alpha val="43137"/>
                    </a:srgbClr>
                  </a:outerShdw>
                </a:effectLst>
              </a:rPr>
              <a:t>RULES</a:t>
            </a:r>
            <a:endParaRPr lang="el-GR" b="1" dirty="0">
              <a:solidFill>
                <a:srgbClr val="000000"/>
              </a:solidFill>
              <a:effectLst>
                <a:outerShdw blurRad="38100" dist="38100" dir="2700000" algn="tl">
                  <a:srgbClr val="000000">
                    <a:alpha val="43137"/>
                  </a:srgbClr>
                </a:outerShdw>
              </a:effectLst>
            </a:endParaRPr>
          </a:p>
        </p:txBody>
      </p:sp>
      <p:sp>
        <p:nvSpPr>
          <p:cNvPr id="4" name="3 Redondear rectángulo de esquina diagonal"/>
          <p:cNvSpPr/>
          <p:nvPr/>
        </p:nvSpPr>
        <p:spPr>
          <a:xfrm>
            <a:off x="800463" y="1282240"/>
            <a:ext cx="7416824" cy="5172615"/>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CuadroTexto"/>
          <p:cNvSpPr txBox="1"/>
          <p:nvPr/>
        </p:nvSpPr>
        <p:spPr>
          <a:xfrm>
            <a:off x="923880" y="1253432"/>
            <a:ext cx="7200800" cy="5201424"/>
          </a:xfrm>
          <a:prstGeom prst="rect">
            <a:avLst/>
          </a:prstGeom>
          <a:noFill/>
        </p:spPr>
        <p:txBody>
          <a:bodyPr wrap="square" rtlCol="0">
            <a:spAutoFit/>
          </a:bodyPr>
          <a:lstStyle/>
          <a:p>
            <a:endParaRPr lang="el-GR" sz="2000" dirty="0"/>
          </a:p>
          <a:p>
            <a:r>
              <a:rPr lang="en-US" sz="2400" dirty="0"/>
              <a:t>We find it important to establish and follow some certain rules, in order to make this Youth Exchange a great experience for everyone. So please: </a:t>
            </a:r>
            <a:endParaRPr lang="en-US" sz="2400" dirty="0" smtClean="0"/>
          </a:p>
          <a:p>
            <a:endParaRPr lang="en-US" sz="2400" dirty="0"/>
          </a:p>
          <a:p>
            <a:pPr marL="285750" indent="-285750">
              <a:buFont typeface="Wingdings" panose="05000000000000000000" pitchFamily="2" charset="2"/>
              <a:buChar char="q"/>
            </a:pPr>
            <a:r>
              <a:rPr lang="en-US" sz="2400" dirty="0" smtClean="0"/>
              <a:t>Make </a:t>
            </a:r>
            <a:r>
              <a:rPr lang="en-US" sz="2400" dirty="0"/>
              <a:t>sure to be punctual and follow the everyday timetable of activities </a:t>
            </a:r>
          </a:p>
          <a:p>
            <a:pPr marL="285750" indent="-285750">
              <a:buFont typeface="Wingdings" panose="05000000000000000000" pitchFamily="2" charset="2"/>
              <a:buChar char="q"/>
            </a:pPr>
            <a:r>
              <a:rPr lang="en-US" sz="2400" dirty="0" smtClean="0"/>
              <a:t>Participate </a:t>
            </a:r>
            <a:r>
              <a:rPr lang="en-US" sz="2400" dirty="0"/>
              <a:t>in all the activities and cooperate with others </a:t>
            </a:r>
            <a:endParaRPr lang="en-US" sz="2400" dirty="0" smtClean="0"/>
          </a:p>
          <a:p>
            <a:pPr marL="285750" indent="-285750">
              <a:buFont typeface="Wingdings" panose="05000000000000000000" pitchFamily="2" charset="2"/>
              <a:buChar char="q"/>
            </a:pPr>
            <a:r>
              <a:rPr lang="en-US" sz="2400" dirty="0" smtClean="0"/>
              <a:t>Respect </a:t>
            </a:r>
            <a:r>
              <a:rPr lang="en-US" sz="2400" dirty="0"/>
              <a:t>the rest hours and other participants </a:t>
            </a:r>
            <a:endParaRPr lang="en-US" sz="2400" dirty="0" smtClean="0"/>
          </a:p>
          <a:p>
            <a:pPr marL="285750" indent="-285750">
              <a:buFont typeface="Wingdings" panose="05000000000000000000" pitchFamily="2" charset="2"/>
              <a:buChar char="q"/>
            </a:pPr>
            <a:r>
              <a:rPr lang="en-US" sz="2400" dirty="0" smtClean="0"/>
              <a:t>Keep </a:t>
            </a:r>
            <a:r>
              <a:rPr lang="en-US" sz="2400" dirty="0"/>
              <a:t>the rooms and common rooms and areas clean </a:t>
            </a:r>
          </a:p>
          <a:p>
            <a:endParaRPr lang="el-GR" sz="2400" dirty="0"/>
          </a:p>
          <a:p>
            <a:r>
              <a:rPr lang="en-US" sz="2400" b="1" u="sng" dirty="0" smtClean="0"/>
              <a:t>More </a:t>
            </a:r>
            <a:r>
              <a:rPr lang="en-US" sz="2400" b="1" u="sng" dirty="0"/>
              <a:t>rules will be established on the first day of the project </a:t>
            </a:r>
            <a:endParaRPr lang="el-GR" sz="2400" b="1" u="sng" dirty="0"/>
          </a:p>
        </p:txBody>
      </p:sp>
    </p:spTree>
    <p:extLst>
      <p:ext uri="{BB962C8B-B14F-4D97-AF65-F5344CB8AC3E}">
        <p14:creationId xmlns:p14="http://schemas.microsoft.com/office/powerpoint/2010/main" val="122006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548680"/>
            <a:ext cx="8153400" cy="4495800"/>
          </a:xfrm>
        </p:spPr>
        <p:txBody>
          <a:bodyPr>
            <a:normAutofit/>
          </a:bodyPr>
          <a:lstStyle/>
          <a:p>
            <a:pPr marL="0" indent="0">
              <a:buNone/>
            </a:pPr>
            <a:r>
              <a:rPr lang="es-ES" b="1" dirty="0" smtClean="0">
                <a:solidFill>
                  <a:srgbClr val="000000"/>
                </a:solidFill>
                <a:effectLst>
                  <a:outerShdw blurRad="38100" dist="38100" dir="2700000" algn="tl">
                    <a:srgbClr val="000000">
                      <a:alpha val="43137"/>
                    </a:srgbClr>
                  </a:outerShdw>
                </a:effectLst>
              </a:rPr>
              <a:t>WHAT</a:t>
            </a:r>
            <a:r>
              <a:rPr lang="es-ES" sz="3700" b="1" dirty="0" smtClean="0">
                <a:solidFill>
                  <a:srgbClr val="000000"/>
                </a:solidFill>
                <a:effectLst>
                  <a:outerShdw blurRad="38100" dist="38100" dir="2700000" algn="tl">
                    <a:srgbClr val="000000">
                      <a:alpha val="43137"/>
                    </a:srgbClr>
                  </a:outerShdw>
                </a:effectLst>
              </a:rPr>
              <a:t> </a:t>
            </a:r>
            <a:r>
              <a:rPr lang="es-ES" b="1" dirty="0" smtClean="0">
                <a:solidFill>
                  <a:srgbClr val="000000"/>
                </a:solidFill>
                <a:effectLst>
                  <a:outerShdw blurRad="38100" dist="38100" dir="2700000" algn="tl">
                    <a:srgbClr val="000000">
                      <a:alpha val="43137"/>
                    </a:srgbClr>
                  </a:outerShdw>
                </a:effectLst>
              </a:rPr>
              <a:t>TO BRING WITH YOU</a:t>
            </a:r>
            <a:endParaRPr lang="el-GR" b="1" dirty="0">
              <a:solidFill>
                <a:srgbClr val="000000"/>
              </a:solidFill>
              <a:effectLst>
                <a:outerShdw blurRad="38100" dist="38100" dir="2700000" algn="tl">
                  <a:srgbClr val="000000">
                    <a:alpha val="43137"/>
                  </a:srgbClr>
                </a:outerShdw>
              </a:effectLst>
            </a:endParaRPr>
          </a:p>
          <a:p>
            <a:pPr marL="0" indent="0">
              <a:buNone/>
            </a:pPr>
            <a:endParaRPr lang="en-GB" dirty="0">
              <a:solidFill>
                <a:srgbClr val="000000"/>
              </a:solidFill>
            </a:endParaRPr>
          </a:p>
        </p:txBody>
      </p:sp>
      <p:sp>
        <p:nvSpPr>
          <p:cNvPr id="5" name="4 Rectángulo redondeado"/>
          <p:cNvSpPr/>
          <p:nvPr/>
        </p:nvSpPr>
        <p:spPr>
          <a:xfrm>
            <a:off x="1475656" y="1412776"/>
            <a:ext cx="6120680" cy="26642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000" dirty="0">
              <a:solidFill>
                <a:srgbClr val="000000"/>
              </a:solidFill>
            </a:endParaRPr>
          </a:p>
          <a:p>
            <a:endParaRPr lang="el-GR" sz="2000" dirty="0"/>
          </a:p>
          <a:p>
            <a:r>
              <a:rPr lang="en-US" sz="2000" b="1" dirty="0">
                <a:solidFill>
                  <a:schemeClr val="tx1"/>
                </a:solidFill>
              </a:rPr>
              <a:t>Personal clothing and hygienic belongings </a:t>
            </a:r>
            <a:r>
              <a:rPr lang="en-US" sz="2000" dirty="0">
                <a:solidFill>
                  <a:schemeClr val="tx1"/>
                </a:solidFill>
              </a:rPr>
              <a:t>: </a:t>
            </a:r>
            <a:r>
              <a:rPr lang="en-US" sz="2000" dirty="0" smtClean="0">
                <a:solidFill>
                  <a:schemeClr val="tx1"/>
                </a:solidFill>
              </a:rPr>
              <a:t>comfortable </a:t>
            </a:r>
            <a:r>
              <a:rPr lang="en-US" sz="2000" dirty="0">
                <a:solidFill>
                  <a:schemeClr val="tx1"/>
                </a:solidFill>
              </a:rPr>
              <a:t>and athletic clothes, a </a:t>
            </a:r>
            <a:r>
              <a:rPr lang="en-US" sz="2000" dirty="0" smtClean="0">
                <a:solidFill>
                  <a:schemeClr val="tx1"/>
                </a:solidFill>
              </a:rPr>
              <a:t>towel, a </a:t>
            </a:r>
            <a:r>
              <a:rPr lang="en-US" sz="2000" dirty="0">
                <a:solidFill>
                  <a:schemeClr val="tx1"/>
                </a:solidFill>
              </a:rPr>
              <a:t>light jacket and a pair of long pants. </a:t>
            </a:r>
          </a:p>
          <a:p>
            <a:pPr marL="285750" indent="-285750">
              <a:buFont typeface="Wingdings" panose="05000000000000000000" pitchFamily="2" charset="2"/>
              <a:buChar char="q"/>
            </a:pPr>
            <a:r>
              <a:rPr lang="en-US" sz="2000" b="1" dirty="0" smtClean="0">
                <a:solidFill>
                  <a:schemeClr val="tx1"/>
                </a:solidFill>
              </a:rPr>
              <a:t>Personal </a:t>
            </a:r>
            <a:r>
              <a:rPr lang="en-US" sz="2000" b="1" dirty="0">
                <a:solidFill>
                  <a:schemeClr val="tx1"/>
                </a:solidFill>
              </a:rPr>
              <a:t>medication </a:t>
            </a:r>
            <a:r>
              <a:rPr lang="en-US" sz="2000" dirty="0">
                <a:solidFill>
                  <a:schemeClr val="tx1"/>
                </a:solidFill>
              </a:rPr>
              <a:t>(we will have a first-aid kit available) </a:t>
            </a:r>
            <a:r>
              <a:rPr lang="en-US" sz="2000" dirty="0" smtClean="0">
                <a:solidFill>
                  <a:schemeClr val="tx1"/>
                </a:solidFill>
              </a:rPr>
              <a:t> </a:t>
            </a:r>
            <a:endParaRPr lang="en-US" sz="2000" dirty="0">
              <a:solidFill>
                <a:schemeClr val="tx1"/>
              </a:solidFill>
            </a:endParaRPr>
          </a:p>
          <a:p>
            <a:pPr marL="285750" indent="-285750">
              <a:buFont typeface="Wingdings" panose="05000000000000000000" pitchFamily="2" charset="2"/>
              <a:buChar char="q"/>
            </a:pPr>
            <a:r>
              <a:rPr lang="en-GB" sz="2000" b="1" dirty="0" smtClean="0">
                <a:solidFill>
                  <a:schemeClr val="tx1"/>
                </a:solidFill>
              </a:rPr>
              <a:t>Mosquito </a:t>
            </a:r>
            <a:r>
              <a:rPr lang="en-GB" sz="2000" b="1" dirty="0">
                <a:solidFill>
                  <a:schemeClr val="tx1"/>
                </a:solidFill>
              </a:rPr>
              <a:t>repellent </a:t>
            </a:r>
            <a:endParaRPr lang="en-GB" sz="2000" dirty="0">
              <a:solidFill>
                <a:schemeClr val="tx1"/>
              </a:solidFill>
            </a:endParaRPr>
          </a:p>
          <a:p>
            <a:pPr marL="285750" indent="-285750">
              <a:buFont typeface="Wingdings" panose="05000000000000000000" pitchFamily="2" charset="2"/>
              <a:buChar char="q"/>
            </a:pPr>
            <a:r>
              <a:rPr lang="en-GB" sz="2000" dirty="0" smtClean="0">
                <a:solidFill>
                  <a:schemeClr val="tx1"/>
                </a:solidFill>
              </a:rPr>
              <a:t>Some </a:t>
            </a:r>
            <a:r>
              <a:rPr lang="en-GB" sz="2000" dirty="0">
                <a:solidFill>
                  <a:schemeClr val="tx1"/>
                </a:solidFill>
              </a:rPr>
              <a:t>spending </a:t>
            </a:r>
            <a:r>
              <a:rPr lang="en-GB" sz="2000" b="1" dirty="0">
                <a:solidFill>
                  <a:schemeClr val="tx1"/>
                </a:solidFill>
              </a:rPr>
              <a:t>money </a:t>
            </a:r>
            <a:endParaRPr lang="en-GB" sz="2000" dirty="0">
              <a:solidFill>
                <a:schemeClr val="tx1"/>
              </a:solidFill>
            </a:endParaRPr>
          </a:p>
          <a:p>
            <a:endParaRPr lang="el-GR" sz="2000" dirty="0"/>
          </a:p>
        </p:txBody>
      </p:sp>
      <p:sp>
        <p:nvSpPr>
          <p:cNvPr id="6" name="5 Rectángulo redondeado"/>
          <p:cNvSpPr/>
          <p:nvPr/>
        </p:nvSpPr>
        <p:spPr>
          <a:xfrm>
            <a:off x="1475656" y="4321385"/>
            <a:ext cx="2592288" cy="9637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Health </a:t>
            </a:r>
            <a:r>
              <a:rPr lang="en-US" b="1" dirty="0">
                <a:solidFill>
                  <a:schemeClr val="tx1"/>
                </a:solidFill>
              </a:rPr>
              <a:t>insurance!!! (European Health Card ) </a:t>
            </a:r>
            <a:endParaRPr lang="el-GR" dirty="0">
              <a:solidFill>
                <a:schemeClr val="tx1"/>
              </a:solidFill>
            </a:endParaRPr>
          </a:p>
        </p:txBody>
      </p:sp>
      <p:sp>
        <p:nvSpPr>
          <p:cNvPr id="7" name="6 Rectángulo redondeado"/>
          <p:cNvSpPr/>
          <p:nvPr/>
        </p:nvSpPr>
        <p:spPr>
          <a:xfrm>
            <a:off x="1449016" y="5661248"/>
            <a:ext cx="2592288" cy="10081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Hat </a:t>
            </a:r>
            <a:r>
              <a:rPr lang="en-US" b="1" dirty="0">
                <a:solidFill>
                  <a:schemeClr val="tx1"/>
                </a:solidFill>
              </a:rPr>
              <a:t>and sunscreen</a:t>
            </a:r>
            <a:r>
              <a:rPr lang="en-US" b="1" dirty="0" smtClean="0">
                <a:solidFill>
                  <a:schemeClr val="tx1"/>
                </a:solidFill>
              </a:rPr>
              <a:t>!</a:t>
            </a:r>
          </a:p>
          <a:p>
            <a:r>
              <a:rPr lang="en-US" dirty="0" smtClean="0">
                <a:solidFill>
                  <a:schemeClr val="tx1"/>
                </a:solidFill>
              </a:rPr>
              <a:t>(</a:t>
            </a:r>
            <a:r>
              <a:rPr lang="en-US" dirty="0">
                <a:solidFill>
                  <a:schemeClr val="tx1"/>
                </a:solidFill>
              </a:rPr>
              <a:t>for protection from the bright Greek sun) </a:t>
            </a:r>
            <a:endParaRPr lang="el-GR" dirty="0">
              <a:solidFill>
                <a:schemeClr val="tx1"/>
              </a:solidFill>
            </a:endParaRPr>
          </a:p>
        </p:txBody>
      </p:sp>
      <p:sp>
        <p:nvSpPr>
          <p:cNvPr id="8" name="7 Rectángulo redondeado"/>
          <p:cNvSpPr/>
          <p:nvPr/>
        </p:nvSpPr>
        <p:spPr>
          <a:xfrm>
            <a:off x="4788024" y="4321385"/>
            <a:ext cx="2592288" cy="9413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Athletic </a:t>
            </a:r>
            <a:r>
              <a:rPr lang="en-GB" b="1" dirty="0">
                <a:solidFill>
                  <a:schemeClr val="tx1"/>
                </a:solidFill>
              </a:rPr>
              <a:t>or hiking shoes</a:t>
            </a:r>
            <a:r>
              <a:rPr lang="en-GB" b="1" dirty="0" smtClean="0">
                <a:solidFill>
                  <a:schemeClr val="tx1"/>
                </a:solidFill>
              </a:rPr>
              <a:t>!</a:t>
            </a:r>
            <a:endParaRPr lang="el-GR" dirty="0">
              <a:solidFill>
                <a:schemeClr val="tx1"/>
              </a:solidFill>
            </a:endParaRPr>
          </a:p>
        </p:txBody>
      </p:sp>
      <p:sp>
        <p:nvSpPr>
          <p:cNvPr id="9" name="8 Rectángulo redondeado"/>
          <p:cNvSpPr/>
          <p:nvPr/>
        </p:nvSpPr>
        <p:spPr>
          <a:xfrm>
            <a:off x="4788024" y="5669841"/>
            <a:ext cx="3822581" cy="10081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ectangle 1"/>
          <p:cNvSpPr>
            <a:spLocks noChangeArrowheads="1"/>
          </p:cNvSpPr>
          <p:nvPr/>
        </p:nvSpPr>
        <p:spPr bwMode="auto">
          <a:xfrm>
            <a:off x="4899114" y="5767433"/>
            <a:ext cx="3600400" cy="795742"/>
          </a:xfrm>
          <a:prstGeom prst="rect">
            <a:avLst/>
          </a:prstGeom>
          <a:solidFill>
            <a:schemeClr val="bg1"/>
          </a:solidFill>
          <a:ln>
            <a:noFill/>
          </a:ln>
          <a:effectLst/>
          <a:ex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l-GR" b="1" dirty="0" smtClean="0"/>
              <a:t>But</a:t>
            </a:r>
            <a:r>
              <a:rPr lang="es-ES" altLang="el-GR" b="1" dirty="0" smtClean="0"/>
              <a:t> </a:t>
            </a:r>
            <a:r>
              <a:rPr lang="es-ES" altLang="el-GR" b="1" dirty="0"/>
              <a:t>w</a:t>
            </a:r>
            <a:r>
              <a:rPr lang="el-GR" altLang="el-GR" b="1" dirty="0"/>
              <a:t>e need all your energy, desire to learn and have fun to live an unrepeatable </a:t>
            </a:r>
            <a:r>
              <a:rPr lang="el-GR" altLang="el-GR" b="1" dirty="0" smtClean="0"/>
              <a:t>experience</a:t>
            </a:r>
            <a:r>
              <a:rPr lang="es-ES" altLang="el-GR" b="1" dirty="0" smtClean="0"/>
              <a:t>!!</a:t>
            </a:r>
            <a:endParaRPr lang="el-GR" altLang="el-GR" b="1" dirty="0"/>
          </a:p>
        </p:txBody>
      </p:sp>
    </p:spTree>
    <p:extLst>
      <p:ext uri="{BB962C8B-B14F-4D97-AF65-F5344CB8AC3E}">
        <p14:creationId xmlns:p14="http://schemas.microsoft.com/office/powerpoint/2010/main" val="116056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8153400" cy="4495800"/>
          </a:xfrm>
        </p:spPr>
        <p:txBody>
          <a:bodyPr/>
          <a:lstStyle/>
          <a:p>
            <a:pPr marL="0" indent="0">
              <a:buNone/>
            </a:pPr>
            <a:r>
              <a:rPr lang="es-ES" b="1" dirty="0" smtClean="0">
                <a:solidFill>
                  <a:srgbClr val="000000"/>
                </a:solidFill>
                <a:effectLst>
                  <a:outerShdw blurRad="38100" dist="38100" dir="2700000" algn="tl">
                    <a:srgbClr val="000000">
                      <a:alpha val="43137"/>
                    </a:srgbClr>
                  </a:outerShdw>
                </a:effectLst>
              </a:rPr>
              <a:t>HOW TO GET TO KAVALA</a:t>
            </a:r>
            <a:endParaRPr lang="el-GR" b="1" dirty="0">
              <a:solidFill>
                <a:srgbClr val="000000"/>
              </a:solidFill>
              <a:effectLst>
                <a:outerShdw blurRad="38100" dist="38100" dir="2700000" algn="tl">
                  <a:srgbClr val="000000">
                    <a:alpha val="43137"/>
                  </a:srgbClr>
                </a:outerShdw>
              </a:effectLst>
            </a:endParaRPr>
          </a:p>
        </p:txBody>
      </p:sp>
      <p:sp>
        <p:nvSpPr>
          <p:cNvPr id="4" name="3 Rectángulo redondeado"/>
          <p:cNvSpPr/>
          <p:nvPr/>
        </p:nvSpPr>
        <p:spPr>
          <a:xfrm>
            <a:off x="395536" y="980728"/>
            <a:ext cx="8424936" cy="23042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CuadroTexto"/>
          <p:cNvSpPr txBox="1"/>
          <p:nvPr/>
        </p:nvSpPr>
        <p:spPr>
          <a:xfrm>
            <a:off x="611560" y="980728"/>
            <a:ext cx="7992888" cy="2215991"/>
          </a:xfrm>
          <a:prstGeom prst="rect">
            <a:avLst/>
          </a:prstGeom>
          <a:noFill/>
        </p:spPr>
        <p:txBody>
          <a:bodyPr wrap="square" rtlCol="0">
            <a:spAutoFit/>
          </a:bodyPr>
          <a:lstStyle/>
          <a:p>
            <a:endParaRPr lang="el-GR" dirty="0"/>
          </a:p>
          <a:p>
            <a:r>
              <a:rPr lang="en-US" sz="2000" b="1" u="sng" dirty="0">
                <a:effectLst>
                  <a:outerShdw blurRad="38100" dist="38100" dir="2700000" algn="tl">
                    <a:srgbClr val="000000">
                      <a:alpha val="43137"/>
                    </a:srgbClr>
                  </a:outerShdw>
                </a:effectLst>
              </a:rPr>
              <a:t>By </a:t>
            </a:r>
            <a:r>
              <a:rPr lang="en-US" sz="2000" b="1" u="sng" dirty="0" smtClean="0">
                <a:effectLst>
                  <a:outerShdw blurRad="38100" dist="38100" dir="2700000" algn="tl">
                    <a:srgbClr val="000000">
                      <a:alpha val="43137"/>
                    </a:srgbClr>
                  </a:outerShdw>
                </a:effectLst>
              </a:rPr>
              <a:t>Plane</a:t>
            </a:r>
            <a:r>
              <a:rPr lang="en-US" sz="2000" b="1" dirty="0"/>
              <a:t>: </a:t>
            </a:r>
            <a:r>
              <a:rPr lang="en-US" sz="2000" dirty="0"/>
              <a:t>you can come to the airport of </a:t>
            </a:r>
            <a:r>
              <a:rPr lang="en-US" sz="2000" b="1" dirty="0"/>
              <a:t>Kavala, </a:t>
            </a:r>
            <a:r>
              <a:rPr lang="en-US" sz="2000" dirty="0"/>
              <a:t>which is the nearest, or the airport of </a:t>
            </a:r>
            <a:r>
              <a:rPr lang="en-US" sz="2000" b="1" dirty="0"/>
              <a:t>Thessaloniki</a:t>
            </a:r>
            <a:r>
              <a:rPr lang="en-US" sz="2000" dirty="0"/>
              <a:t>, which is only 2 hours away from </a:t>
            </a:r>
            <a:r>
              <a:rPr lang="en-US" sz="2000" dirty="0" smtClean="0"/>
              <a:t>Kavala. </a:t>
            </a:r>
            <a:r>
              <a:rPr lang="en-US" sz="2000" dirty="0"/>
              <a:t>From the airport of Thessaloniki you will have to take the city bus </a:t>
            </a:r>
            <a:r>
              <a:rPr lang="en-US" sz="2000" b="1" dirty="0"/>
              <a:t>X1</a:t>
            </a:r>
            <a:r>
              <a:rPr lang="en-US" sz="2000" dirty="0"/>
              <a:t>,</a:t>
            </a:r>
            <a:r>
              <a:rPr lang="en-US" sz="2000" b="1" dirty="0"/>
              <a:t>N1 </a:t>
            </a:r>
            <a:r>
              <a:rPr lang="en-US" sz="2000" dirty="0"/>
              <a:t>or </a:t>
            </a:r>
            <a:r>
              <a:rPr lang="en-US" sz="2000" b="1" dirty="0"/>
              <a:t>N1A </a:t>
            </a:r>
            <a:r>
              <a:rPr lang="en-US" sz="2000" dirty="0"/>
              <a:t>to go to the </a:t>
            </a:r>
            <a:r>
              <a:rPr lang="en-US" sz="2000" b="1" dirty="0"/>
              <a:t>Central Bus Station “KTEL Makedonia” </a:t>
            </a:r>
            <a:r>
              <a:rPr lang="en-US" sz="2000" dirty="0"/>
              <a:t>(it is the last stop). From there, you will have to take the </a:t>
            </a:r>
            <a:r>
              <a:rPr lang="en-US" sz="2000" b="1" dirty="0"/>
              <a:t>bus to </a:t>
            </a:r>
            <a:r>
              <a:rPr lang="en-US" sz="2000" b="1" dirty="0" smtClean="0"/>
              <a:t>Kavala</a:t>
            </a:r>
            <a:r>
              <a:rPr lang="en-US" sz="2000" dirty="0" smtClean="0"/>
              <a:t>. </a:t>
            </a:r>
            <a:r>
              <a:rPr lang="en-US" sz="2000" dirty="0"/>
              <a:t>We will pick you up from </a:t>
            </a:r>
            <a:r>
              <a:rPr lang="en-US" sz="2000" dirty="0" smtClean="0"/>
              <a:t>Kavala and </a:t>
            </a:r>
            <a:r>
              <a:rPr lang="en-US" sz="2000" dirty="0"/>
              <a:t>take you to </a:t>
            </a:r>
            <a:r>
              <a:rPr lang="en-US" sz="2000" dirty="0" smtClean="0"/>
              <a:t>the camp, </a:t>
            </a:r>
            <a:r>
              <a:rPr lang="en-US" sz="2000" dirty="0"/>
              <a:t>where the program will be held. </a:t>
            </a:r>
            <a:endParaRPr lang="el-GR" sz="2000" dirty="0"/>
          </a:p>
        </p:txBody>
      </p:sp>
      <p:sp>
        <p:nvSpPr>
          <p:cNvPr id="6" name="5 Rectángulo redondeado"/>
          <p:cNvSpPr/>
          <p:nvPr/>
        </p:nvSpPr>
        <p:spPr>
          <a:xfrm>
            <a:off x="395536" y="3429000"/>
            <a:ext cx="8424936" cy="3429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CuadroTexto"/>
          <p:cNvSpPr txBox="1"/>
          <p:nvPr/>
        </p:nvSpPr>
        <p:spPr>
          <a:xfrm>
            <a:off x="470934" y="3573016"/>
            <a:ext cx="8274140" cy="3416320"/>
          </a:xfrm>
          <a:prstGeom prst="rect">
            <a:avLst/>
          </a:prstGeom>
          <a:noFill/>
        </p:spPr>
        <p:txBody>
          <a:bodyPr wrap="square" rtlCol="0">
            <a:spAutoFit/>
          </a:bodyPr>
          <a:lstStyle/>
          <a:p>
            <a:pPr marL="285750" indent="-285750" algn="just">
              <a:buFont typeface="Wingdings" panose="05000000000000000000" pitchFamily="2" charset="2"/>
              <a:buChar char="q"/>
            </a:pPr>
            <a:r>
              <a:rPr lang="en-US" dirty="0" smtClean="0"/>
              <a:t>You </a:t>
            </a:r>
            <a:r>
              <a:rPr lang="en-US" dirty="0"/>
              <a:t>can check the city bus route and timetable from the </a:t>
            </a:r>
            <a:r>
              <a:rPr lang="en-US" b="1" dirty="0"/>
              <a:t>airport to the Central Bus Station of Thessaloniki </a:t>
            </a:r>
            <a:r>
              <a:rPr lang="en-US" dirty="0"/>
              <a:t>here: </a:t>
            </a:r>
            <a:endParaRPr lang="en-US" dirty="0" smtClean="0"/>
          </a:p>
          <a:p>
            <a:pPr marL="742950" lvl="1" indent="-285750" algn="just">
              <a:buFont typeface="Wingdings" panose="05000000000000000000" pitchFamily="2" charset="2"/>
              <a:buChar char="Ø"/>
            </a:pPr>
            <a:r>
              <a:rPr lang="en-GB" dirty="0">
                <a:hlinkClick r:id="rId2"/>
              </a:rPr>
              <a:t>http://oasth.gr/#</a:t>
            </a:r>
            <a:r>
              <a:rPr lang="en-GB" dirty="0" smtClean="0">
                <a:hlinkClick r:id="rId2"/>
              </a:rPr>
              <a:t>en/routeinfo/list/61/12/73/</a:t>
            </a:r>
            <a:endParaRPr lang="en-GB" dirty="0" smtClean="0"/>
          </a:p>
          <a:p>
            <a:pPr lvl="1" algn="just"/>
            <a:endParaRPr lang="en-GB" dirty="0"/>
          </a:p>
          <a:p>
            <a:pPr marL="285750" indent="-285750" algn="just">
              <a:buFont typeface="Wingdings" panose="05000000000000000000" pitchFamily="2" charset="2"/>
              <a:buChar char="q"/>
            </a:pPr>
            <a:r>
              <a:rPr lang="en-US" dirty="0" smtClean="0"/>
              <a:t>You </a:t>
            </a:r>
            <a:r>
              <a:rPr lang="en-US" dirty="0"/>
              <a:t>can check the bus route and timetable </a:t>
            </a:r>
            <a:r>
              <a:rPr lang="en-US" b="1" dirty="0"/>
              <a:t>from Thessaloniki to </a:t>
            </a:r>
            <a:r>
              <a:rPr lang="en-US" b="1" dirty="0" smtClean="0"/>
              <a:t>Kavala </a:t>
            </a:r>
            <a:r>
              <a:rPr lang="en-US" dirty="0" smtClean="0"/>
              <a:t>on </a:t>
            </a:r>
            <a:r>
              <a:rPr lang="en-US" dirty="0"/>
              <a:t>the following site:</a:t>
            </a:r>
            <a:endParaRPr lang="en-GB" dirty="0"/>
          </a:p>
          <a:p>
            <a:pPr marL="742950" lvl="1" indent="-285750" algn="just">
              <a:buFont typeface="Wingdings" panose="05000000000000000000" pitchFamily="2" charset="2"/>
              <a:buChar char="Ø"/>
            </a:pPr>
            <a:r>
              <a:rPr lang="en-GB" dirty="0">
                <a:hlinkClick r:id="rId3"/>
              </a:rPr>
              <a:t>https://ktelmacedonia.gr/en/routes/tid=17</a:t>
            </a:r>
            <a:endParaRPr lang="en-GB" dirty="0" smtClean="0"/>
          </a:p>
          <a:p>
            <a:endParaRPr lang="el-GR" dirty="0"/>
          </a:p>
          <a:p>
            <a:pPr algn="just"/>
            <a:r>
              <a:rPr lang="en-US" dirty="0"/>
              <a:t>*A few more solutions are the airport of </a:t>
            </a:r>
            <a:r>
              <a:rPr lang="en-US" b="1" dirty="0"/>
              <a:t>Athens, Greece </a:t>
            </a:r>
            <a:r>
              <a:rPr lang="en-US" dirty="0"/>
              <a:t>or the airport of </a:t>
            </a:r>
            <a:r>
              <a:rPr lang="en-US" b="1" dirty="0"/>
              <a:t>Sofia, Bulgaria</a:t>
            </a:r>
            <a:r>
              <a:rPr lang="en-US" dirty="0"/>
              <a:t>. In case any of these airports serve you better, don’t hesitate to ask us for more information. </a:t>
            </a:r>
          </a:p>
          <a:p>
            <a:endParaRPr lang="el-GR" dirty="0"/>
          </a:p>
        </p:txBody>
      </p:sp>
    </p:spTree>
    <p:extLst>
      <p:ext uri="{BB962C8B-B14F-4D97-AF65-F5344CB8AC3E}">
        <p14:creationId xmlns:p14="http://schemas.microsoft.com/office/powerpoint/2010/main" val="4221218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39550" y="1196752"/>
            <a:ext cx="7992888"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Rectángulo redondeado"/>
          <p:cNvSpPr/>
          <p:nvPr/>
        </p:nvSpPr>
        <p:spPr>
          <a:xfrm>
            <a:off x="698135" y="4005064"/>
            <a:ext cx="7704856" cy="21602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2 Marcador de contenido"/>
          <p:cNvSpPr>
            <a:spLocks noGrp="1"/>
          </p:cNvSpPr>
          <p:nvPr>
            <p:ph idx="1"/>
          </p:nvPr>
        </p:nvSpPr>
        <p:spPr>
          <a:xfrm>
            <a:off x="899592" y="4005064"/>
            <a:ext cx="7272808" cy="2160241"/>
          </a:xfrm>
        </p:spPr>
        <p:txBody>
          <a:bodyPr>
            <a:normAutofit/>
          </a:bodyPr>
          <a:lstStyle/>
          <a:p>
            <a:pPr marL="0" indent="0" algn="ctr">
              <a:buNone/>
            </a:pPr>
            <a:r>
              <a:rPr lang="en-US" b="1" i="0" u="sng" strike="noStrike" baseline="0" dirty="0" smtClean="0"/>
              <a:t>Please note</a:t>
            </a:r>
          </a:p>
          <a:p>
            <a:pPr marL="0" indent="0" algn="ctr">
              <a:buNone/>
            </a:pPr>
            <a:r>
              <a:rPr lang="en-US" b="0" i="0" u="none" strike="noStrike" baseline="0" dirty="0" smtClean="0"/>
              <a:t>DO NOT PURCHASE ANY TICKETS WITHOUT RECEIVING AN OFFICIAL CONFIRMATION BY EMAIL SENT BY US. </a:t>
            </a:r>
            <a:endParaRPr lang="el-GR" dirty="0"/>
          </a:p>
        </p:txBody>
      </p:sp>
      <p:sp>
        <p:nvSpPr>
          <p:cNvPr id="5" name="4 Rectángulo"/>
          <p:cNvSpPr/>
          <p:nvPr/>
        </p:nvSpPr>
        <p:spPr>
          <a:xfrm>
            <a:off x="378474" y="316969"/>
            <a:ext cx="7776864" cy="584775"/>
          </a:xfrm>
          <a:prstGeom prst="rect">
            <a:avLst/>
          </a:prstGeom>
        </p:spPr>
        <p:txBody>
          <a:bodyPr wrap="square">
            <a:spAutoFit/>
          </a:bodyPr>
          <a:lstStyle/>
          <a:p>
            <a:r>
              <a:rPr lang="en-US" sz="3200" b="1" dirty="0">
                <a:solidFill>
                  <a:srgbClr val="000000"/>
                </a:solidFill>
                <a:effectLst>
                  <a:outerShdw blurRad="38100" dist="38100" dir="2700000" algn="tl">
                    <a:srgbClr val="000000">
                      <a:alpha val="43137"/>
                    </a:srgbClr>
                  </a:outerShdw>
                </a:effectLst>
              </a:rPr>
              <a:t>TRAVEL COSTS AND OVERALL BUDGET </a:t>
            </a:r>
          </a:p>
        </p:txBody>
      </p:sp>
      <p:sp>
        <p:nvSpPr>
          <p:cNvPr id="9" name="8 Rectángulo"/>
          <p:cNvSpPr/>
          <p:nvPr/>
        </p:nvSpPr>
        <p:spPr>
          <a:xfrm>
            <a:off x="1599256" y="2780928"/>
            <a:ext cx="5873477" cy="6155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5 CuadroTexto"/>
          <p:cNvSpPr txBox="1"/>
          <p:nvPr/>
        </p:nvSpPr>
        <p:spPr>
          <a:xfrm>
            <a:off x="505585" y="1241654"/>
            <a:ext cx="7992888" cy="1292662"/>
          </a:xfrm>
          <a:prstGeom prst="rect">
            <a:avLst/>
          </a:prstGeom>
          <a:noFill/>
        </p:spPr>
        <p:txBody>
          <a:bodyPr wrap="square" rtlCol="0">
            <a:spAutoFit/>
          </a:bodyPr>
          <a:lstStyle/>
          <a:p>
            <a:pPr algn="just"/>
            <a:r>
              <a:rPr lang="en-US" sz="2000" dirty="0"/>
              <a:t>Food, accommodation and local transports for the activities will be fully covered by the project. Travel costs will be </a:t>
            </a:r>
            <a:r>
              <a:rPr lang="en-US" sz="2000" b="1" dirty="0" smtClean="0"/>
              <a:t>reimbursed</a:t>
            </a:r>
            <a:r>
              <a:rPr lang="en-US" sz="2000" dirty="0" smtClean="0"/>
              <a:t> </a:t>
            </a:r>
            <a:r>
              <a:rPr lang="en-US" sz="2000" dirty="0"/>
              <a:t>with an amount according to the travel distance. </a:t>
            </a:r>
          </a:p>
          <a:p>
            <a:endParaRPr lang="el-GR" dirty="0"/>
          </a:p>
        </p:txBody>
      </p:sp>
      <p:sp>
        <p:nvSpPr>
          <p:cNvPr id="7" name="6 Rectángulo"/>
          <p:cNvSpPr/>
          <p:nvPr/>
        </p:nvSpPr>
        <p:spPr>
          <a:xfrm>
            <a:off x="1455241" y="2780927"/>
            <a:ext cx="5873477" cy="615553"/>
          </a:xfrm>
          <a:prstGeom prst="rect">
            <a:avLst/>
          </a:prstGeom>
        </p:spPr>
        <p:txBody>
          <a:bodyPr wrap="square">
            <a:spAutoFit/>
          </a:bodyPr>
          <a:lstStyle/>
          <a:p>
            <a:pPr lvl="0" algn="ctr">
              <a:spcBef>
                <a:spcPct val="20000"/>
              </a:spcBef>
            </a:pPr>
            <a:r>
              <a:rPr lang="en-US" sz="3400" b="1" dirty="0">
                <a:solidFill>
                  <a:prstClr val="black"/>
                </a:solidFill>
              </a:rPr>
              <a:t>There is no participation fee!!! </a:t>
            </a:r>
            <a:endParaRPr lang="en-US" sz="3400" dirty="0">
              <a:solidFill>
                <a:prstClr val="black"/>
              </a:solidFill>
            </a:endParaRPr>
          </a:p>
        </p:txBody>
      </p:sp>
    </p:spTree>
    <p:extLst>
      <p:ext uri="{BB962C8B-B14F-4D97-AF65-F5344CB8AC3E}">
        <p14:creationId xmlns:p14="http://schemas.microsoft.com/office/powerpoint/2010/main" val="378742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lstStyle/>
          <a:p>
            <a:pPr marL="0" indent="0">
              <a:buNone/>
            </a:pPr>
            <a:r>
              <a:rPr lang="en-GB" b="1" dirty="0" smtClean="0">
                <a:effectLst>
                  <a:outerShdw blurRad="38100" dist="38100" dir="2700000" algn="tl">
                    <a:srgbClr val="000000">
                      <a:alpha val="43137"/>
                    </a:srgbClr>
                  </a:outerShdw>
                </a:effectLst>
              </a:rPr>
              <a:t>TRAVEL REIMBURSEMENTS </a:t>
            </a:r>
            <a:endParaRPr lang="el-GR" dirty="0">
              <a:effectLst>
                <a:outerShdw blurRad="38100" dist="38100" dir="2700000" algn="tl">
                  <a:srgbClr val="000000">
                    <a:alpha val="43137"/>
                  </a:srgbClr>
                </a:outerShdw>
              </a:effectLst>
            </a:endParaRPr>
          </a:p>
        </p:txBody>
      </p:sp>
      <p:sp>
        <p:nvSpPr>
          <p:cNvPr id="2" name="1 Rectángulo redondeado"/>
          <p:cNvSpPr/>
          <p:nvPr/>
        </p:nvSpPr>
        <p:spPr>
          <a:xfrm>
            <a:off x="1835696" y="1252791"/>
            <a:ext cx="4176464" cy="936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3 CuadroTexto"/>
          <p:cNvSpPr txBox="1"/>
          <p:nvPr/>
        </p:nvSpPr>
        <p:spPr>
          <a:xfrm>
            <a:off x="2051720" y="1515777"/>
            <a:ext cx="3744416" cy="400110"/>
          </a:xfrm>
          <a:prstGeom prst="rect">
            <a:avLst/>
          </a:prstGeom>
          <a:noFill/>
        </p:spPr>
        <p:txBody>
          <a:bodyPr wrap="square" rtlCol="0">
            <a:spAutoFit/>
          </a:bodyPr>
          <a:lstStyle/>
          <a:p>
            <a:r>
              <a:rPr lang="es-ES" sz="2000" b="1" dirty="0" smtClean="0"/>
              <a:t>FRANCE</a:t>
            </a:r>
            <a:r>
              <a:rPr lang="es-ES" sz="2000" dirty="0" smtClean="0"/>
              <a:t> 275</a:t>
            </a:r>
            <a:r>
              <a:rPr lang="el-GR" sz="2000" dirty="0"/>
              <a:t>€</a:t>
            </a:r>
            <a:r>
              <a:rPr lang="es-ES" sz="2000" dirty="0" smtClean="0"/>
              <a:t> per </a:t>
            </a:r>
            <a:r>
              <a:rPr lang="en-US" sz="2000" dirty="0" smtClean="0"/>
              <a:t>participant</a:t>
            </a:r>
            <a:endParaRPr lang="en-US" sz="2000" dirty="0"/>
          </a:p>
        </p:txBody>
      </p:sp>
      <p:sp>
        <p:nvSpPr>
          <p:cNvPr id="5" name="4 Rectángulo redondeado"/>
          <p:cNvSpPr/>
          <p:nvPr/>
        </p:nvSpPr>
        <p:spPr>
          <a:xfrm>
            <a:off x="1835696" y="2568970"/>
            <a:ext cx="4176464" cy="936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5 Rectángulo redondeado"/>
          <p:cNvSpPr/>
          <p:nvPr/>
        </p:nvSpPr>
        <p:spPr>
          <a:xfrm>
            <a:off x="1835696" y="3934231"/>
            <a:ext cx="4176464" cy="936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Rectángulo redondeado"/>
          <p:cNvSpPr/>
          <p:nvPr/>
        </p:nvSpPr>
        <p:spPr>
          <a:xfrm>
            <a:off x="1799692" y="5228620"/>
            <a:ext cx="4176464" cy="9438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CuadroTexto"/>
          <p:cNvSpPr txBox="1"/>
          <p:nvPr/>
        </p:nvSpPr>
        <p:spPr>
          <a:xfrm>
            <a:off x="2123728" y="2836967"/>
            <a:ext cx="3600400" cy="400110"/>
          </a:xfrm>
          <a:prstGeom prst="rect">
            <a:avLst/>
          </a:prstGeom>
          <a:noFill/>
        </p:spPr>
        <p:txBody>
          <a:bodyPr wrap="square" rtlCol="0">
            <a:spAutoFit/>
          </a:bodyPr>
          <a:lstStyle/>
          <a:p>
            <a:r>
              <a:rPr lang="es-ES" sz="2000" b="1" dirty="0" smtClean="0"/>
              <a:t>SPAIN</a:t>
            </a:r>
            <a:r>
              <a:rPr lang="es-ES" sz="2000" dirty="0" smtClean="0"/>
              <a:t>   360</a:t>
            </a:r>
            <a:r>
              <a:rPr lang="el-GR" sz="2000" dirty="0"/>
              <a:t>€</a:t>
            </a:r>
            <a:r>
              <a:rPr lang="es-ES" sz="2000" dirty="0" smtClean="0"/>
              <a:t> per </a:t>
            </a:r>
            <a:r>
              <a:rPr lang="en-US" sz="2000" dirty="0" smtClean="0"/>
              <a:t>participant</a:t>
            </a:r>
            <a:endParaRPr lang="en-US" sz="2000" dirty="0"/>
          </a:p>
        </p:txBody>
      </p:sp>
      <p:sp>
        <p:nvSpPr>
          <p:cNvPr id="9" name="8 CuadroTexto"/>
          <p:cNvSpPr txBox="1"/>
          <p:nvPr/>
        </p:nvSpPr>
        <p:spPr>
          <a:xfrm>
            <a:off x="2123728" y="4202228"/>
            <a:ext cx="3528392" cy="400110"/>
          </a:xfrm>
          <a:prstGeom prst="rect">
            <a:avLst/>
          </a:prstGeom>
          <a:noFill/>
        </p:spPr>
        <p:txBody>
          <a:bodyPr wrap="square" rtlCol="0">
            <a:spAutoFit/>
          </a:bodyPr>
          <a:lstStyle/>
          <a:p>
            <a:r>
              <a:rPr lang="es-ES" sz="2000" b="1" dirty="0" smtClean="0"/>
              <a:t>ROMANIA</a:t>
            </a:r>
            <a:r>
              <a:rPr lang="es-ES" sz="2000" dirty="0" smtClean="0"/>
              <a:t>  180</a:t>
            </a:r>
            <a:r>
              <a:rPr lang="el-GR" sz="2000" dirty="0"/>
              <a:t>€</a:t>
            </a:r>
            <a:r>
              <a:rPr lang="es-ES" sz="2000" dirty="0" smtClean="0"/>
              <a:t> per </a:t>
            </a:r>
            <a:r>
              <a:rPr lang="en-US" sz="2000" dirty="0" smtClean="0"/>
              <a:t>participant</a:t>
            </a:r>
            <a:endParaRPr lang="en-US" sz="2000" dirty="0"/>
          </a:p>
        </p:txBody>
      </p:sp>
      <p:sp>
        <p:nvSpPr>
          <p:cNvPr id="10" name="9 CuadroTexto"/>
          <p:cNvSpPr txBox="1"/>
          <p:nvPr/>
        </p:nvSpPr>
        <p:spPr>
          <a:xfrm>
            <a:off x="2123728" y="5500513"/>
            <a:ext cx="3528392" cy="400110"/>
          </a:xfrm>
          <a:prstGeom prst="rect">
            <a:avLst/>
          </a:prstGeom>
          <a:noFill/>
        </p:spPr>
        <p:txBody>
          <a:bodyPr wrap="square" rtlCol="0">
            <a:spAutoFit/>
          </a:bodyPr>
          <a:lstStyle/>
          <a:p>
            <a:r>
              <a:rPr lang="es-ES" sz="2000" b="1" dirty="0" smtClean="0"/>
              <a:t>ITALY</a:t>
            </a:r>
            <a:r>
              <a:rPr lang="es-ES" sz="2000" dirty="0" smtClean="0"/>
              <a:t> 275</a:t>
            </a:r>
            <a:r>
              <a:rPr lang="el-GR" sz="2000" dirty="0"/>
              <a:t>€</a:t>
            </a:r>
            <a:r>
              <a:rPr lang="es-ES" sz="2000" dirty="0" smtClean="0"/>
              <a:t> per </a:t>
            </a:r>
            <a:r>
              <a:rPr lang="en-US" sz="2000" dirty="0" smtClean="0"/>
              <a:t>participant</a:t>
            </a:r>
            <a:endParaRPr lang="en-US" sz="2000" dirty="0"/>
          </a:p>
        </p:txBody>
      </p:sp>
    </p:spTree>
    <p:extLst>
      <p:ext uri="{BB962C8B-B14F-4D97-AF65-F5344CB8AC3E}">
        <p14:creationId xmlns:p14="http://schemas.microsoft.com/office/powerpoint/2010/main" val="121758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Rectángulo"/>
          <p:cNvSpPr/>
          <p:nvPr/>
        </p:nvSpPr>
        <p:spPr>
          <a:xfrm>
            <a:off x="5000628" y="2714620"/>
            <a:ext cx="338437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3 Rectángulo"/>
          <p:cNvSpPr/>
          <p:nvPr/>
        </p:nvSpPr>
        <p:spPr>
          <a:xfrm>
            <a:off x="5000628" y="3669360"/>
            <a:ext cx="338437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Título"/>
          <p:cNvSpPr>
            <a:spLocks noGrp="1"/>
          </p:cNvSpPr>
          <p:nvPr>
            <p:ph type="title"/>
          </p:nvPr>
        </p:nvSpPr>
        <p:spPr>
          <a:xfrm>
            <a:off x="323528" y="332656"/>
            <a:ext cx="3178696" cy="778098"/>
          </a:xfrm>
        </p:spPr>
        <p:txBody>
          <a:bodyPr>
            <a:normAutofit/>
          </a:bodyPr>
          <a:lstStyle/>
          <a:p>
            <a:r>
              <a:rPr lang="en-GB" sz="3200" b="1" dirty="0">
                <a:solidFill>
                  <a:srgbClr val="000000"/>
                </a:solidFill>
                <a:effectLst>
                  <a:outerShdw blurRad="38100" dist="38100" dir="2700000" algn="tl">
                    <a:srgbClr val="000000">
                      <a:alpha val="43137"/>
                    </a:srgbClr>
                  </a:outerShdw>
                </a:effectLst>
                <a:latin typeface="+mn-lt"/>
                <a:ea typeface="+mn-ea"/>
                <a:cs typeface="+mn-cs"/>
              </a:rPr>
              <a:t>STAY CONNECTED</a:t>
            </a:r>
            <a:endParaRPr lang="el-GR" sz="3200" b="1" dirty="0">
              <a:solidFill>
                <a:srgbClr val="000000"/>
              </a:solidFill>
              <a:effectLst>
                <a:outerShdw blurRad="38100" dist="38100" dir="2700000" algn="tl">
                  <a:srgbClr val="000000">
                    <a:alpha val="43137"/>
                  </a:srgbClr>
                </a:outerShdw>
              </a:effectLst>
              <a:latin typeface="+mn-lt"/>
              <a:ea typeface="+mn-ea"/>
              <a:cs typeface="+mn-cs"/>
            </a:endParaRPr>
          </a:p>
        </p:txBody>
      </p:sp>
      <p:sp>
        <p:nvSpPr>
          <p:cNvPr id="3" name="2 Marcador de contenido"/>
          <p:cNvSpPr>
            <a:spLocks noGrp="1"/>
          </p:cNvSpPr>
          <p:nvPr>
            <p:ph idx="1"/>
          </p:nvPr>
        </p:nvSpPr>
        <p:spPr>
          <a:xfrm>
            <a:off x="418207" y="1700808"/>
            <a:ext cx="8229600" cy="4525963"/>
          </a:xfrm>
        </p:spPr>
        <p:txBody>
          <a:bodyPr/>
          <a:lstStyle/>
          <a:p>
            <a:pPr marL="0" indent="0">
              <a:buNone/>
            </a:pPr>
            <a:r>
              <a:rPr lang="en-US" sz="2800" u="sng" dirty="0" smtClean="0"/>
              <a:t>Contact</a:t>
            </a:r>
            <a:r>
              <a:rPr lang="es-ES" sz="2800" u="sng" dirty="0" smtClean="0"/>
              <a:t> </a:t>
            </a:r>
            <a:r>
              <a:rPr lang="en-US" sz="2800" u="sng" dirty="0" smtClean="0"/>
              <a:t>Information</a:t>
            </a:r>
            <a:r>
              <a:rPr lang="es-ES" sz="2800" u="sng" dirty="0" smtClean="0"/>
              <a:t> </a:t>
            </a:r>
          </a:p>
          <a:p>
            <a:pPr marL="0" indent="0">
              <a:buNone/>
            </a:pPr>
            <a:endParaRPr lang="es-ES" dirty="0"/>
          </a:p>
          <a:p>
            <a:pPr marL="0" indent="0">
              <a:buNone/>
            </a:pPr>
            <a:r>
              <a:rPr lang="es-ES" sz="2000" dirty="0" smtClean="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6" y="3729606"/>
            <a:ext cx="3333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41648" y="2713221"/>
            <a:ext cx="3610272"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Rectángulo"/>
          <p:cNvSpPr/>
          <p:nvPr/>
        </p:nvSpPr>
        <p:spPr>
          <a:xfrm>
            <a:off x="233288" y="3387020"/>
            <a:ext cx="3618631"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Rectángulo"/>
          <p:cNvSpPr/>
          <p:nvPr/>
        </p:nvSpPr>
        <p:spPr>
          <a:xfrm>
            <a:off x="0" y="6008506"/>
            <a:ext cx="9144000" cy="849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3" name="Picture 3" descr="C:\Users\USUARIO\Desktop\Pythia\Proyectos\High priority\Infokit\descarga (1).jpg"/>
          <p:cNvPicPr>
            <a:picLocks noChangeAspect="1" noChangeArrowheads="1"/>
          </p:cNvPicPr>
          <p:nvPr/>
        </p:nvPicPr>
        <p:blipFill rotWithShape="1">
          <a:blip r:embed="rId3">
            <a:extLst>
              <a:ext uri="{28A0092B-C50C-407E-A947-70E740481C1C}">
                <a14:useLocalDpi xmlns:a14="http://schemas.microsoft.com/office/drawing/2010/main" val="0"/>
              </a:ext>
            </a:extLst>
          </a:blip>
          <a:srcRect t="12991"/>
          <a:stretch/>
        </p:blipFill>
        <p:spPr bwMode="auto">
          <a:xfrm>
            <a:off x="1691679" y="6004670"/>
            <a:ext cx="1337009" cy="853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798" y="6072187"/>
            <a:ext cx="35972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233289" y="4101081"/>
            <a:ext cx="361863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15 Rectángulo"/>
          <p:cNvSpPr/>
          <p:nvPr/>
        </p:nvSpPr>
        <p:spPr>
          <a:xfrm>
            <a:off x="220859" y="4797152"/>
            <a:ext cx="3631060" cy="106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Rectángulo"/>
          <p:cNvSpPr/>
          <p:nvPr/>
        </p:nvSpPr>
        <p:spPr>
          <a:xfrm>
            <a:off x="5429257" y="3721333"/>
            <a:ext cx="2928958" cy="400110"/>
          </a:xfrm>
          <a:prstGeom prst="rect">
            <a:avLst/>
          </a:prstGeom>
        </p:spPr>
        <p:txBody>
          <a:bodyPr wrap="square">
            <a:spAutoFit/>
          </a:bodyPr>
          <a:lstStyle/>
          <a:p>
            <a:r>
              <a:rPr lang="es-ES" sz="2000" dirty="0" smtClean="0">
                <a:solidFill>
                  <a:prstClr val="black"/>
                </a:solidFill>
              </a:rPr>
              <a:t>evs-pythia@pythia.edu.gr</a:t>
            </a:r>
            <a:endParaRPr lang="el-GR" dirty="0"/>
          </a:p>
        </p:txBody>
      </p:sp>
      <p:sp>
        <p:nvSpPr>
          <p:cNvPr id="10" name="9 CuadroTexto"/>
          <p:cNvSpPr txBox="1"/>
          <p:nvPr/>
        </p:nvSpPr>
        <p:spPr>
          <a:xfrm>
            <a:off x="164704" y="2795509"/>
            <a:ext cx="3363587" cy="369332"/>
          </a:xfrm>
          <a:prstGeom prst="rect">
            <a:avLst/>
          </a:prstGeom>
          <a:noFill/>
        </p:spPr>
        <p:txBody>
          <a:bodyPr wrap="square" rtlCol="0">
            <a:spAutoFit/>
          </a:bodyPr>
          <a:lstStyle/>
          <a:p>
            <a:r>
              <a:rPr lang="es-ES" dirty="0" smtClean="0"/>
              <a:t>+34675398876  / Sara (</a:t>
            </a:r>
            <a:r>
              <a:rPr lang="en-US" dirty="0" smtClean="0"/>
              <a:t>Spanish</a:t>
            </a:r>
            <a:r>
              <a:rPr lang="es-ES" dirty="0" smtClean="0"/>
              <a:t>)</a:t>
            </a:r>
            <a:endParaRPr lang="el-GR" dirty="0"/>
          </a:p>
        </p:txBody>
      </p:sp>
      <p:sp>
        <p:nvSpPr>
          <p:cNvPr id="11" name="10 CuadroTexto"/>
          <p:cNvSpPr txBox="1"/>
          <p:nvPr/>
        </p:nvSpPr>
        <p:spPr>
          <a:xfrm>
            <a:off x="164704" y="3441133"/>
            <a:ext cx="3538264" cy="369332"/>
          </a:xfrm>
          <a:prstGeom prst="rect">
            <a:avLst/>
          </a:prstGeom>
          <a:noFill/>
        </p:spPr>
        <p:txBody>
          <a:bodyPr wrap="square" rtlCol="0">
            <a:spAutoFit/>
          </a:bodyPr>
          <a:lstStyle/>
          <a:p>
            <a:r>
              <a:rPr lang="es-ES" dirty="0" smtClean="0"/>
              <a:t>+306946650559 / </a:t>
            </a:r>
            <a:r>
              <a:rPr lang="el-GR" dirty="0" smtClean="0"/>
              <a:t>Ioanna</a:t>
            </a:r>
            <a:r>
              <a:rPr lang="es-ES" dirty="0" smtClean="0"/>
              <a:t> (English)</a:t>
            </a:r>
            <a:endParaRPr lang="el-GR" dirty="0"/>
          </a:p>
        </p:txBody>
      </p:sp>
      <p:sp>
        <p:nvSpPr>
          <p:cNvPr id="12" name="11 CuadroTexto"/>
          <p:cNvSpPr txBox="1"/>
          <p:nvPr/>
        </p:nvSpPr>
        <p:spPr>
          <a:xfrm>
            <a:off x="164704" y="4168443"/>
            <a:ext cx="3286643" cy="369332"/>
          </a:xfrm>
          <a:prstGeom prst="rect">
            <a:avLst/>
          </a:prstGeom>
          <a:noFill/>
        </p:spPr>
        <p:txBody>
          <a:bodyPr wrap="square" rtlCol="0">
            <a:spAutoFit/>
          </a:bodyPr>
          <a:lstStyle/>
          <a:p>
            <a:r>
              <a:rPr lang="es-ES" dirty="0" smtClean="0"/>
              <a:t>+306943074086 / Chara (French)</a:t>
            </a:r>
            <a:endParaRPr lang="el-GR" dirty="0"/>
          </a:p>
        </p:txBody>
      </p:sp>
      <p:sp>
        <p:nvSpPr>
          <p:cNvPr id="14" name="13 CuadroTexto"/>
          <p:cNvSpPr txBox="1"/>
          <p:nvPr/>
        </p:nvSpPr>
        <p:spPr>
          <a:xfrm>
            <a:off x="214282" y="4857760"/>
            <a:ext cx="3610271" cy="923330"/>
          </a:xfrm>
          <a:prstGeom prst="rect">
            <a:avLst/>
          </a:prstGeom>
          <a:noFill/>
        </p:spPr>
        <p:txBody>
          <a:bodyPr wrap="square" rtlCol="0">
            <a:spAutoFit/>
          </a:bodyPr>
          <a:lstStyle/>
          <a:p>
            <a:pPr algn="ctr"/>
            <a:r>
              <a:rPr lang="es-ES" dirty="0" smtClean="0"/>
              <a:t>+302592112301  </a:t>
            </a:r>
          </a:p>
          <a:p>
            <a:pPr algn="ctr"/>
            <a:r>
              <a:rPr lang="es-ES" dirty="0" smtClean="0"/>
              <a:t>(Administration Office)</a:t>
            </a:r>
          </a:p>
          <a:p>
            <a:pPr algn="ctr"/>
            <a:r>
              <a:rPr lang="es-ES" dirty="0" smtClean="0"/>
              <a:t>(HOURS/10:00-14:00)</a:t>
            </a:r>
            <a:endParaRPr lang="el-GR" dirty="0"/>
          </a:p>
        </p:txBody>
      </p:sp>
      <p:sp>
        <p:nvSpPr>
          <p:cNvPr id="21" name="6 Rectángulo"/>
          <p:cNvSpPr/>
          <p:nvPr/>
        </p:nvSpPr>
        <p:spPr>
          <a:xfrm>
            <a:off x="5286380" y="2786058"/>
            <a:ext cx="2928958" cy="400110"/>
          </a:xfrm>
          <a:prstGeom prst="rect">
            <a:avLst/>
          </a:prstGeom>
        </p:spPr>
        <p:txBody>
          <a:bodyPr wrap="square">
            <a:spAutoFit/>
          </a:bodyPr>
          <a:lstStyle/>
          <a:p>
            <a:r>
              <a:rPr lang="es-ES" sz="2000" dirty="0" smtClean="0">
                <a:solidFill>
                  <a:prstClr val="black"/>
                </a:solidFill>
              </a:rPr>
              <a:t>  sarapythia@gmail.com</a:t>
            </a:r>
            <a:endParaRPr lang="el-GR" dirty="0"/>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6" y="2786058"/>
            <a:ext cx="3333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p:cNvSpPr/>
          <p:nvPr/>
        </p:nvSpPr>
        <p:spPr>
          <a:xfrm>
            <a:off x="5000628" y="4627850"/>
            <a:ext cx="338437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89" y="4694140"/>
            <a:ext cx="3333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5 Rectángulo"/>
          <p:cNvSpPr/>
          <p:nvPr/>
        </p:nvSpPr>
        <p:spPr>
          <a:xfrm>
            <a:off x="5508663" y="4679822"/>
            <a:ext cx="2928958" cy="400110"/>
          </a:xfrm>
          <a:prstGeom prst="rect">
            <a:avLst/>
          </a:prstGeom>
        </p:spPr>
        <p:txBody>
          <a:bodyPr wrap="square">
            <a:spAutoFit/>
          </a:bodyPr>
          <a:lstStyle/>
          <a:p>
            <a:r>
              <a:rPr lang="es-ES" sz="2000" dirty="0" smtClean="0">
                <a:solidFill>
                  <a:prstClr val="black"/>
                </a:solidFill>
              </a:rPr>
              <a:t>erasmus@pythia.edu.gr</a:t>
            </a:r>
            <a:endParaRPr lang="el-GR" dirty="0"/>
          </a:p>
        </p:txBody>
      </p:sp>
    </p:spTree>
    <p:extLst>
      <p:ext uri="{BB962C8B-B14F-4D97-AF65-F5344CB8AC3E}">
        <p14:creationId xmlns:p14="http://schemas.microsoft.com/office/powerpoint/2010/main" val="3308788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0" indent="0"/>
            <a:r>
              <a:rPr lang="en-GB" b="1" dirty="0" smtClean="0">
                <a:effectLst>
                  <a:outerShdw blurRad="38100" dist="38100" dir="2700000" algn="tl">
                    <a:srgbClr val="000000">
                      <a:alpha val="43137"/>
                    </a:srgbClr>
                  </a:outerShdw>
                </a:effectLst>
              </a:rPr>
              <a:t>FOLLOW US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142976" y="1600200"/>
            <a:ext cx="7543824" cy="4525963"/>
          </a:xfrm>
        </p:spPr>
        <p:txBody>
          <a:bodyPr>
            <a:normAutofit/>
          </a:bodyPr>
          <a:lstStyle/>
          <a:p>
            <a:pPr>
              <a:lnSpc>
                <a:spcPct val="200000"/>
              </a:lnSpc>
            </a:pPr>
            <a:r>
              <a:rPr lang="en-US" sz="2400" dirty="0"/>
              <a:t> </a:t>
            </a:r>
            <a:r>
              <a:rPr lang="en-US" sz="2400" dirty="0" smtClean="0"/>
              <a:t>    : </a:t>
            </a:r>
            <a:r>
              <a:rPr lang="en-US" sz="2400" u="sng" dirty="0" smtClean="0">
                <a:hlinkClick r:id="rId2"/>
              </a:rPr>
              <a:t>https://www.facebook.com/</a:t>
            </a:r>
            <a:r>
              <a:rPr lang="en-US" sz="2400" dirty="0" smtClean="0">
                <a:hlinkClick r:id="rId2"/>
              </a:rPr>
              <a:t>Pythia.koinsep/</a:t>
            </a:r>
            <a:endParaRPr lang="en-US" sz="2400" dirty="0" smtClean="0"/>
          </a:p>
          <a:p>
            <a:pPr>
              <a:lnSpc>
                <a:spcPct val="200000"/>
              </a:lnSpc>
            </a:pPr>
            <a:r>
              <a:rPr lang="en-US" sz="2400" dirty="0"/>
              <a:t> </a:t>
            </a:r>
            <a:r>
              <a:rPr lang="en-US" sz="2400" dirty="0" smtClean="0"/>
              <a:t>    : </a:t>
            </a:r>
            <a:r>
              <a:rPr lang="en-US" sz="2400" u="sng" dirty="0" smtClean="0">
                <a:hlinkClick r:id="rId3"/>
              </a:rPr>
              <a:t>https://www.instagram.com/</a:t>
            </a:r>
            <a:r>
              <a:rPr lang="en-US" sz="2400" dirty="0" smtClean="0">
                <a:hlinkClick r:id="rId3"/>
              </a:rPr>
              <a:t>Pythiakoinsep/</a:t>
            </a:r>
            <a:endParaRPr lang="en-US" sz="2400" dirty="0" smtClean="0"/>
          </a:p>
          <a:p>
            <a:pPr>
              <a:lnSpc>
                <a:spcPct val="200000"/>
              </a:lnSpc>
            </a:pPr>
            <a:r>
              <a:rPr lang="en-US" sz="2400" dirty="0"/>
              <a:t> </a:t>
            </a:r>
            <a:r>
              <a:rPr lang="en-US" sz="2400" dirty="0" smtClean="0"/>
              <a:t>    : </a:t>
            </a:r>
            <a:r>
              <a:rPr lang="en-US" sz="2400" u="sng" dirty="0" smtClean="0">
                <a:hlinkClick r:id="rId4"/>
              </a:rPr>
              <a:t>https://twitter.com/PythiaKoinsep</a:t>
            </a:r>
            <a:endParaRPr lang="en-US" sz="2400" dirty="0" smtClean="0"/>
          </a:p>
          <a:p>
            <a:pPr>
              <a:lnSpc>
                <a:spcPct val="200000"/>
              </a:lnSpc>
            </a:pPr>
            <a:r>
              <a:rPr lang="en-US" sz="2400" dirty="0" smtClean="0"/>
              <a:t>     : Pythia.Education.Centre</a:t>
            </a:r>
          </a:p>
          <a:p>
            <a:pPr>
              <a:lnSpc>
                <a:spcPct val="200000"/>
              </a:lnSpc>
            </a:pPr>
            <a:r>
              <a:rPr lang="en-US" sz="2400" dirty="0"/>
              <a:t> </a:t>
            </a:r>
            <a:r>
              <a:rPr lang="en-US" sz="2400" dirty="0" smtClean="0"/>
              <a:t>    : </a:t>
            </a:r>
            <a:r>
              <a:rPr lang="en-US" sz="2400" u="sng" dirty="0" smtClean="0">
                <a:hlinkClick r:id="rId5"/>
              </a:rPr>
              <a:t>https://vm.tiktok.com/ZMJT9jpyE/</a:t>
            </a:r>
            <a:endParaRPr lang="en-US" sz="2400" dirty="0" smtClean="0"/>
          </a:p>
          <a:p>
            <a:pPr>
              <a:lnSpc>
                <a:spcPct val="200000"/>
              </a:lnSpc>
            </a:pPr>
            <a:endParaRPr lang="el-GR" sz="2400" dirty="0"/>
          </a:p>
        </p:txBody>
      </p:sp>
      <p:pic>
        <p:nvPicPr>
          <p:cNvPr id="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28" y="4357694"/>
            <a:ext cx="399184" cy="39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1240" y="2614600"/>
            <a:ext cx="476672" cy="476672"/>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9984" y="1916832"/>
            <a:ext cx="399184" cy="399184"/>
          </a:xfrm>
          <a:prstGeom prst="rect">
            <a:avLst/>
          </a:prstGeom>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1240" y="3501008"/>
            <a:ext cx="492063" cy="399184"/>
          </a:xfrm>
          <a:prstGeom prst="rect">
            <a:avLst/>
          </a:prstGeom>
        </p:spPr>
      </p:pic>
      <p:pic>
        <p:nvPicPr>
          <p:cNvPr id="8" name="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0044" y="5085184"/>
            <a:ext cx="407804" cy="4078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8435280" cy="5721499"/>
          </a:xfrm>
        </p:spPr>
        <p:txBody>
          <a:bodyPr>
            <a:normAutofit/>
          </a:bodyPr>
          <a:lstStyle/>
          <a:p>
            <a:pPr marL="0" indent="0">
              <a:buNone/>
            </a:pPr>
            <a:r>
              <a:rPr lang="es-ES" b="1" dirty="0">
                <a:solidFill>
                  <a:srgbClr val="000000"/>
                </a:solidFill>
                <a:effectLst>
                  <a:outerShdw blurRad="38100" dist="38100" dir="2700000" algn="tl">
                    <a:srgbClr val="000000">
                      <a:alpha val="43137"/>
                    </a:srgbClr>
                  </a:outerShdw>
                </a:effectLst>
              </a:rPr>
              <a:t>DESCRIPTION OF THE PROJECT</a:t>
            </a:r>
            <a:endParaRPr lang="el-GR" b="1" dirty="0">
              <a:solidFill>
                <a:srgbClr val="000000"/>
              </a:solidFill>
              <a:effectLst>
                <a:outerShdw blurRad="38100" dist="38100" dir="2700000" algn="tl">
                  <a:srgbClr val="000000">
                    <a:alpha val="43137"/>
                  </a:srgbClr>
                </a:outerShdw>
              </a:effectLst>
            </a:endParaRPr>
          </a:p>
        </p:txBody>
      </p:sp>
      <p:sp>
        <p:nvSpPr>
          <p:cNvPr id="6" name="5 Rectángulo redondeado"/>
          <p:cNvSpPr/>
          <p:nvPr/>
        </p:nvSpPr>
        <p:spPr>
          <a:xfrm>
            <a:off x="357158" y="1142984"/>
            <a:ext cx="8360065"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CuadroTexto"/>
          <p:cNvSpPr txBox="1"/>
          <p:nvPr/>
        </p:nvSpPr>
        <p:spPr>
          <a:xfrm>
            <a:off x="428596" y="1214422"/>
            <a:ext cx="8380816" cy="1477328"/>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CULTURE</a:t>
            </a:r>
          </a:p>
          <a:p>
            <a:endParaRPr lang="es-ES" b="1" dirty="0">
              <a:effectLst>
                <a:outerShdw blurRad="38100" dist="38100" dir="2700000" algn="tl">
                  <a:srgbClr val="000000">
                    <a:alpha val="43137"/>
                  </a:srgbClr>
                </a:outerShdw>
              </a:effectLst>
            </a:endParaRPr>
          </a:p>
          <a:p>
            <a:pPr marL="285750" indent="-285750">
              <a:buFont typeface="Wingdings" panose="05000000000000000000" pitchFamily="2" charset="2"/>
              <a:buChar char="q"/>
            </a:pPr>
            <a:r>
              <a:rPr lang="en-GB" b="1" u="sng" dirty="0" smtClean="0"/>
              <a:t>ATHLETIC FESTIVAL</a:t>
            </a:r>
            <a:r>
              <a:rPr lang="en-GB" dirty="0" smtClean="0"/>
              <a:t>: </a:t>
            </a:r>
            <a:r>
              <a:rPr lang="en-US" dirty="0" smtClean="0"/>
              <a:t>The Athletic Festival is a Multi Sports event including Sports and Games next to the sea. Sports like Football, Volleyball and Catchball. Games like treasure hunting, rock painting, tag-of-war, water relay.</a:t>
            </a:r>
            <a:endParaRPr lang="el-GR" b="1" dirty="0">
              <a:effectLst>
                <a:outerShdw blurRad="38100" dist="38100" dir="2700000" algn="tl">
                  <a:srgbClr val="000000">
                    <a:alpha val="43137"/>
                  </a:srgbClr>
                </a:outerShdw>
              </a:effectLst>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9322" y="3857628"/>
            <a:ext cx="2909999" cy="2182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19368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8435280" cy="5721499"/>
          </a:xfrm>
        </p:spPr>
        <p:txBody>
          <a:bodyPr>
            <a:normAutofit/>
          </a:bodyPr>
          <a:lstStyle/>
          <a:p>
            <a:pPr marL="0" indent="0">
              <a:buNone/>
            </a:pPr>
            <a:r>
              <a:rPr lang="es-ES" b="1" dirty="0">
                <a:solidFill>
                  <a:srgbClr val="000000"/>
                </a:solidFill>
                <a:effectLst>
                  <a:outerShdw blurRad="38100" dist="38100" dir="2700000" algn="tl">
                    <a:srgbClr val="000000">
                      <a:alpha val="43137"/>
                    </a:srgbClr>
                  </a:outerShdw>
                </a:effectLst>
              </a:rPr>
              <a:t>DESCRIPTION OF THE PROJECT</a:t>
            </a:r>
            <a:endParaRPr lang="el-GR" b="1" dirty="0">
              <a:solidFill>
                <a:srgbClr val="000000"/>
              </a:solidFill>
              <a:effectLst>
                <a:outerShdw blurRad="38100" dist="38100" dir="2700000" algn="tl">
                  <a:srgbClr val="000000">
                    <a:alpha val="43137"/>
                  </a:srgbClr>
                </a:outerShdw>
              </a:effectLst>
            </a:endParaRPr>
          </a:p>
        </p:txBody>
      </p:sp>
      <p:sp>
        <p:nvSpPr>
          <p:cNvPr id="6" name="5 Rectángulo redondeado"/>
          <p:cNvSpPr/>
          <p:nvPr/>
        </p:nvSpPr>
        <p:spPr>
          <a:xfrm>
            <a:off x="357158" y="1142984"/>
            <a:ext cx="8360065"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CuadroTexto"/>
          <p:cNvSpPr txBox="1"/>
          <p:nvPr/>
        </p:nvSpPr>
        <p:spPr>
          <a:xfrm>
            <a:off x="428596" y="1214422"/>
            <a:ext cx="8380816" cy="1477328"/>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SURPRISE!!!</a:t>
            </a:r>
          </a:p>
          <a:p>
            <a:endParaRPr lang="es-ES" b="1" dirty="0">
              <a:effectLst>
                <a:outerShdw blurRad="38100" dist="38100" dir="2700000" algn="tl">
                  <a:srgbClr val="000000">
                    <a:alpha val="43137"/>
                  </a:srgbClr>
                </a:outerShdw>
              </a:effectLst>
            </a:endParaRPr>
          </a:p>
          <a:p>
            <a:pPr marL="285750" indent="-285750">
              <a:buFont typeface="Wingdings" panose="05000000000000000000" pitchFamily="2" charset="2"/>
              <a:buChar char="q"/>
            </a:pPr>
            <a:r>
              <a:rPr lang="en-GB" b="1" u="sng" dirty="0" smtClean="0"/>
              <a:t>WATER RELAY</a:t>
            </a:r>
            <a:r>
              <a:rPr lang="en-GB" dirty="0" smtClean="0"/>
              <a:t>: </a:t>
            </a:r>
            <a:r>
              <a:rPr lang="en-US" dirty="0" smtClean="0"/>
              <a:t>The Water Relay is an activity that will be implemented at the end of September 2021. Sand Games for social inclusion is the most important event for the local community as we will have and the Guinness Record for the first time.</a:t>
            </a:r>
            <a:endParaRPr lang="el-GR" b="1" dirty="0">
              <a:effectLst>
                <a:outerShdw blurRad="38100" dist="38100" dir="2700000" algn="tl">
                  <a:srgbClr val="000000">
                    <a:alpha val="43137"/>
                  </a:srgbClr>
                </a:outerShdw>
              </a:effectLst>
            </a:endParaRPr>
          </a:p>
        </p:txBody>
      </p:sp>
      <p:pic>
        <p:nvPicPr>
          <p:cNvPr id="1026" name="Picture 2" descr="C:\Users\user\Documents\Erasmus+\Erasmus 2018\sport\SAND GAMES for social inclusion\Ιωάννα\Tasks per partner\RecordGuinness-Wetakepart.png"/>
          <p:cNvPicPr>
            <a:picLocks noChangeAspect="1" noChangeArrowheads="1"/>
          </p:cNvPicPr>
          <p:nvPr/>
        </p:nvPicPr>
        <p:blipFill>
          <a:blip r:embed="rId3" cstate="print"/>
          <a:srcRect/>
          <a:stretch>
            <a:fillRect/>
          </a:stretch>
        </p:blipFill>
        <p:spPr bwMode="auto">
          <a:xfrm>
            <a:off x="4643438" y="3000372"/>
            <a:ext cx="3857628" cy="3857628"/>
          </a:xfrm>
          <a:prstGeom prst="rect">
            <a:avLst/>
          </a:prstGeom>
          <a:noFill/>
        </p:spPr>
      </p:pic>
    </p:spTree>
    <p:extLst>
      <p:ext uri="{BB962C8B-B14F-4D97-AF65-F5344CB8AC3E}">
        <p14:creationId xmlns:p14="http://schemas.microsoft.com/office/powerpoint/2010/main" val="3619368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3599312" cy="2404864"/>
          </a:xfrm>
        </p:spPr>
        <p:txBody>
          <a:bodyPr/>
          <a:lstStyle/>
          <a:p>
            <a:pPr marL="0" indent="0">
              <a:buNone/>
            </a:pPr>
            <a:r>
              <a:rPr lang="es-ES" b="1" dirty="0" smtClean="0">
                <a:solidFill>
                  <a:srgbClr val="000000"/>
                </a:solidFill>
                <a:effectLst>
                  <a:outerShdw blurRad="38100" dist="38100" dir="2700000" algn="tl">
                    <a:srgbClr val="000000">
                      <a:alpha val="43137"/>
                    </a:srgbClr>
                  </a:outerShdw>
                </a:effectLst>
              </a:rPr>
              <a:t>AIM</a:t>
            </a:r>
            <a:endParaRPr lang="el-GR" b="1" dirty="0">
              <a:solidFill>
                <a:srgbClr val="000000"/>
              </a:solidFill>
              <a:effectLst>
                <a:outerShdw blurRad="38100" dist="38100" dir="2700000" algn="tl">
                  <a:srgbClr val="000000">
                    <a:alpha val="43137"/>
                  </a:srgbClr>
                </a:outerShdw>
              </a:effectLst>
            </a:endParaRPr>
          </a:p>
        </p:txBody>
      </p:sp>
      <p:sp>
        <p:nvSpPr>
          <p:cNvPr id="4" name="3 CuadroTexto"/>
          <p:cNvSpPr txBox="1"/>
          <p:nvPr/>
        </p:nvSpPr>
        <p:spPr>
          <a:xfrm>
            <a:off x="4860032" y="1844824"/>
            <a:ext cx="2448272" cy="584775"/>
          </a:xfrm>
          <a:prstGeom prst="rect">
            <a:avLst/>
          </a:prstGeom>
          <a:noFill/>
        </p:spPr>
        <p:txBody>
          <a:bodyPr wrap="square" rtlCol="0">
            <a:spAutoFit/>
          </a:bodyPr>
          <a:lstStyle/>
          <a:p>
            <a:r>
              <a:rPr lang="es-ES" sz="3200" b="1" dirty="0">
                <a:solidFill>
                  <a:srgbClr val="000000"/>
                </a:solidFill>
                <a:effectLst>
                  <a:outerShdw blurRad="38100" dist="38100" dir="2700000" algn="tl">
                    <a:srgbClr val="000000">
                      <a:alpha val="43137"/>
                    </a:srgbClr>
                  </a:outerShdw>
                </a:effectLst>
              </a:rPr>
              <a:t>OBJECTIVES</a:t>
            </a:r>
            <a:endParaRPr lang="el-GR" sz="2900" b="1" dirty="0">
              <a:solidFill>
                <a:srgbClr val="000000"/>
              </a:solidFill>
              <a:effectLst>
                <a:outerShdw blurRad="38100" dist="38100" dir="2700000" algn="tl">
                  <a:srgbClr val="000000">
                    <a:alpha val="43137"/>
                  </a:srgbClr>
                </a:outerShdw>
              </a:effectLst>
            </a:endParaRPr>
          </a:p>
        </p:txBody>
      </p:sp>
      <p:sp>
        <p:nvSpPr>
          <p:cNvPr id="5" name="4 Rectángulo redondeado"/>
          <p:cNvSpPr/>
          <p:nvPr/>
        </p:nvSpPr>
        <p:spPr>
          <a:xfrm>
            <a:off x="319661" y="978350"/>
            <a:ext cx="4094558" cy="42508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5 CuadroTexto"/>
          <p:cNvSpPr txBox="1"/>
          <p:nvPr/>
        </p:nvSpPr>
        <p:spPr>
          <a:xfrm>
            <a:off x="257551" y="1269866"/>
            <a:ext cx="4156668" cy="378885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GB" dirty="0"/>
              <a:t>C</a:t>
            </a:r>
            <a:r>
              <a:rPr lang="en-GB" dirty="0" smtClean="0"/>
              <a:t>onduct </a:t>
            </a:r>
            <a:r>
              <a:rPr lang="en-GB" dirty="0"/>
              <a:t>solidarity activities which support the European Added </a:t>
            </a:r>
            <a:r>
              <a:rPr lang="en-GB" dirty="0" smtClean="0"/>
              <a:t>Values</a:t>
            </a:r>
          </a:p>
          <a:p>
            <a:pPr marL="285750" indent="-285750" algn="just">
              <a:lnSpc>
                <a:spcPct val="150000"/>
              </a:lnSpc>
              <a:buFont typeface="Wingdings" panose="05000000000000000000" pitchFamily="2" charset="2"/>
              <a:buChar char="q"/>
            </a:pPr>
            <a:r>
              <a:rPr lang="en-GB" dirty="0"/>
              <a:t>E</a:t>
            </a:r>
            <a:r>
              <a:rPr lang="en-GB" dirty="0" smtClean="0"/>
              <a:t>liminate </a:t>
            </a:r>
            <a:r>
              <a:rPr lang="en-GB" dirty="0"/>
              <a:t>discrimination and social exclusion of young people and aid them socialize and acquire useful tools for their </a:t>
            </a:r>
            <a:r>
              <a:rPr lang="en-GB" dirty="0" smtClean="0"/>
              <a:t>lives</a:t>
            </a:r>
          </a:p>
          <a:p>
            <a:pPr marL="285750" indent="-285750" algn="just">
              <a:lnSpc>
                <a:spcPct val="150000"/>
              </a:lnSpc>
              <a:buFont typeface="Wingdings" panose="05000000000000000000" pitchFamily="2" charset="2"/>
              <a:buChar char="q"/>
            </a:pPr>
            <a:r>
              <a:rPr lang="en-GB" dirty="0"/>
              <a:t>R</a:t>
            </a:r>
            <a:r>
              <a:rPr lang="en-GB" dirty="0" smtClean="0"/>
              <a:t>aising </a:t>
            </a:r>
            <a:r>
              <a:rPr lang="en-GB" dirty="0"/>
              <a:t>awareness of the value of volunteering for young people and for the community as well.</a:t>
            </a:r>
            <a:endParaRPr lang="el-GR" dirty="0"/>
          </a:p>
        </p:txBody>
      </p:sp>
      <p:sp>
        <p:nvSpPr>
          <p:cNvPr id="7" name="6 Rectángulo redondeado"/>
          <p:cNvSpPr/>
          <p:nvPr/>
        </p:nvSpPr>
        <p:spPr>
          <a:xfrm>
            <a:off x="4860032" y="2383433"/>
            <a:ext cx="4104456" cy="42859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ysClr val="windowText" lastClr="000000"/>
                </a:solidFill>
              </a:ln>
              <a:solidFill>
                <a:schemeClr val="bg1"/>
              </a:solidFill>
            </a:endParaRPr>
          </a:p>
        </p:txBody>
      </p:sp>
      <p:sp>
        <p:nvSpPr>
          <p:cNvPr id="8" name="7 CuadroTexto"/>
          <p:cNvSpPr txBox="1"/>
          <p:nvPr/>
        </p:nvSpPr>
        <p:spPr>
          <a:xfrm>
            <a:off x="5004048" y="2431597"/>
            <a:ext cx="3600400"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GB" dirty="0"/>
              <a:t>Impact on the communication skills and the language literacy of the participants</a:t>
            </a:r>
          </a:p>
          <a:p>
            <a:pPr marL="285750" indent="-285750" algn="just">
              <a:lnSpc>
                <a:spcPct val="150000"/>
              </a:lnSpc>
              <a:buFont typeface="Wingdings" panose="05000000000000000000" pitchFamily="2" charset="2"/>
              <a:buChar char="q"/>
            </a:pPr>
            <a:r>
              <a:rPr lang="en-GB" dirty="0"/>
              <a:t>To give volunteers the opportunity to engage in a non-formal and informal learning </a:t>
            </a:r>
          </a:p>
          <a:p>
            <a:pPr marL="285750" indent="-285750" algn="just">
              <a:lnSpc>
                <a:spcPct val="150000"/>
              </a:lnSpc>
              <a:buFont typeface="Wingdings" panose="05000000000000000000" pitchFamily="2" charset="2"/>
              <a:buChar char="q"/>
            </a:pPr>
            <a:r>
              <a:rPr lang="en-GB" dirty="0"/>
              <a:t>Enable young people to acquire useful experience, their employability and active citizenship</a:t>
            </a:r>
            <a:endParaRPr lang="el-GR" dirty="0"/>
          </a:p>
        </p:txBody>
      </p:sp>
    </p:spTree>
    <p:extLst>
      <p:ext uri="{BB962C8B-B14F-4D97-AF65-F5344CB8AC3E}">
        <p14:creationId xmlns:p14="http://schemas.microsoft.com/office/powerpoint/2010/main" val="195161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8229600" cy="4525963"/>
          </a:xfrm>
        </p:spPr>
        <p:txBody>
          <a:bodyPr/>
          <a:lstStyle/>
          <a:p>
            <a:pPr marL="0" indent="0">
              <a:buNone/>
            </a:pPr>
            <a:r>
              <a:rPr lang="es-ES" b="1" dirty="0" smtClean="0">
                <a:effectLst>
                  <a:outerShdw blurRad="38100" dist="38100" dir="2700000" algn="tl">
                    <a:srgbClr val="000000">
                      <a:alpha val="43137"/>
                    </a:srgbClr>
                  </a:outerShdw>
                </a:effectLst>
              </a:rPr>
              <a:t>ACTIVITY AND RECOGNITION</a:t>
            </a:r>
            <a:endParaRPr lang="el-GR" b="1" dirty="0">
              <a:effectLst>
                <a:outerShdw blurRad="38100" dist="38100" dir="2700000" algn="tl">
                  <a:srgbClr val="000000">
                    <a:alpha val="43137"/>
                  </a:srgbClr>
                </a:outerShdw>
              </a:effectLst>
            </a:endParaRPr>
          </a:p>
        </p:txBody>
      </p:sp>
      <p:sp>
        <p:nvSpPr>
          <p:cNvPr id="4" name="3 Redondear rectángulo de esquina diagonal"/>
          <p:cNvSpPr/>
          <p:nvPr/>
        </p:nvSpPr>
        <p:spPr>
          <a:xfrm>
            <a:off x="1115616" y="1172166"/>
            <a:ext cx="6408712" cy="5040560"/>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CuadroTexto"/>
          <p:cNvSpPr txBox="1"/>
          <p:nvPr/>
        </p:nvSpPr>
        <p:spPr>
          <a:xfrm>
            <a:off x="1148617" y="1190257"/>
            <a:ext cx="6231695" cy="4801314"/>
          </a:xfrm>
          <a:prstGeom prst="rect">
            <a:avLst/>
          </a:prstGeom>
          <a:noFill/>
        </p:spPr>
        <p:txBody>
          <a:bodyPr wrap="square" rtlCol="0">
            <a:spAutoFit/>
          </a:bodyPr>
          <a:lstStyle/>
          <a:p>
            <a:endParaRPr lang="el-GR" dirty="0"/>
          </a:p>
          <a:p>
            <a:pPr algn="just">
              <a:lnSpc>
                <a:spcPct val="150000"/>
              </a:lnSpc>
            </a:pPr>
            <a:r>
              <a:rPr lang="en-US" sz="2400" dirty="0"/>
              <a:t>The </a:t>
            </a:r>
            <a:r>
              <a:rPr lang="en-US" sz="2400" dirty="0" smtClean="0"/>
              <a:t>activity </a:t>
            </a:r>
            <a:r>
              <a:rPr lang="en-US" sz="2400" dirty="0"/>
              <a:t>will follow the </a:t>
            </a:r>
            <a:r>
              <a:rPr lang="en-US" sz="2400" dirty="0" smtClean="0"/>
              <a:t>method </a:t>
            </a:r>
            <a:r>
              <a:rPr lang="en-US" sz="2400" dirty="0"/>
              <a:t>of </a:t>
            </a:r>
            <a:r>
              <a:rPr lang="en-US" sz="2400" b="1" dirty="0"/>
              <a:t>non-formal education </a:t>
            </a:r>
            <a:r>
              <a:rPr lang="en-US" sz="2400" dirty="0"/>
              <a:t>and will be mostly experiential (field trips, workshops, games etc</a:t>
            </a:r>
            <a:r>
              <a:rPr lang="en-US" sz="2400" dirty="0" smtClean="0"/>
              <a:t>.).</a:t>
            </a:r>
          </a:p>
          <a:p>
            <a:pPr algn="just">
              <a:lnSpc>
                <a:spcPct val="150000"/>
              </a:lnSpc>
            </a:pPr>
            <a:endParaRPr lang="en-US" sz="2400" dirty="0"/>
          </a:p>
          <a:p>
            <a:pPr algn="just">
              <a:lnSpc>
                <a:spcPct val="150000"/>
              </a:lnSpc>
            </a:pPr>
            <a:r>
              <a:rPr lang="en-US" sz="2400" dirty="0"/>
              <a:t>Also within the frame of recognition of non-formal learning, Youthpass Certificates proving the acquired competences will be issued during the Youthpass Ceremony.</a:t>
            </a:r>
            <a:endParaRPr lang="el-GR" sz="2400" dirty="0"/>
          </a:p>
        </p:txBody>
      </p:sp>
    </p:spTree>
    <p:extLst>
      <p:ext uri="{BB962C8B-B14F-4D97-AF65-F5344CB8AC3E}">
        <p14:creationId xmlns:p14="http://schemas.microsoft.com/office/powerpoint/2010/main" val="166921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514528" cy="5835352"/>
          </a:xfrm>
        </p:spPr>
        <p:txBody>
          <a:bodyPr/>
          <a:lstStyle/>
          <a:p>
            <a:pPr marL="0" indent="0">
              <a:buNone/>
            </a:pPr>
            <a:r>
              <a:rPr lang="es-ES" b="1" dirty="0" smtClean="0">
                <a:solidFill>
                  <a:srgbClr val="000000"/>
                </a:solidFill>
                <a:effectLst>
                  <a:outerShdw blurRad="38100" dist="38100" dir="2700000" algn="tl">
                    <a:srgbClr val="000000">
                      <a:alpha val="43137"/>
                    </a:srgbClr>
                  </a:outerShdw>
                </a:effectLst>
              </a:rPr>
              <a:t>LOCATION</a:t>
            </a:r>
          </a:p>
          <a:p>
            <a:endParaRPr lang="el-GR" dirty="0">
              <a:solidFill>
                <a:srgbClr val="0000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067150"/>
            <a:ext cx="3861048" cy="4016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8512" t="7020" r="26585"/>
          <a:stretch/>
        </p:blipFill>
        <p:spPr>
          <a:xfrm>
            <a:off x="4685393" y="2060848"/>
            <a:ext cx="3861048" cy="4023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redondeado"/>
          <p:cNvSpPr/>
          <p:nvPr/>
        </p:nvSpPr>
        <p:spPr>
          <a:xfrm>
            <a:off x="595148" y="1117350"/>
            <a:ext cx="7848872" cy="4087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CuadroTexto"/>
          <p:cNvSpPr txBox="1"/>
          <p:nvPr/>
        </p:nvSpPr>
        <p:spPr>
          <a:xfrm>
            <a:off x="642910" y="857232"/>
            <a:ext cx="8132344" cy="707886"/>
          </a:xfrm>
          <a:prstGeom prst="rect">
            <a:avLst/>
          </a:prstGeom>
          <a:noFill/>
        </p:spPr>
        <p:txBody>
          <a:bodyPr wrap="square" rtlCol="0">
            <a:spAutoFit/>
          </a:bodyPr>
          <a:lstStyle/>
          <a:p>
            <a:endParaRPr lang="el-GR" sz="2000" dirty="0"/>
          </a:p>
          <a:p>
            <a:r>
              <a:rPr lang="en-US" sz="2000" dirty="0"/>
              <a:t>The project will be held in the area of </a:t>
            </a:r>
            <a:r>
              <a:rPr lang="en-US" sz="2000" b="1" dirty="0" smtClean="0"/>
              <a:t>Kavala</a:t>
            </a:r>
            <a:r>
              <a:rPr lang="en-US" sz="2000" dirty="0" smtClean="0"/>
              <a:t>, </a:t>
            </a:r>
            <a:r>
              <a:rPr lang="en-US" sz="2000" dirty="0"/>
              <a:t>in </a:t>
            </a:r>
            <a:r>
              <a:rPr lang="en-US" sz="2000" b="1" dirty="0"/>
              <a:t>northern </a:t>
            </a:r>
            <a:r>
              <a:rPr lang="en-US" sz="2000" b="1" dirty="0" smtClean="0"/>
              <a:t>Greece</a:t>
            </a:r>
            <a:r>
              <a:rPr lang="en-US" sz="2000" dirty="0" smtClean="0"/>
              <a:t> </a:t>
            </a:r>
            <a:endParaRPr lang="el-GR" sz="2000" dirty="0"/>
          </a:p>
        </p:txBody>
      </p:sp>
    </p:spTree>
    <p:extLst>
      <p:ext uri="{BB962C8B-B14F-4D97-AF65-F5344CB8AC3E}">
        <p14:creationId xmlns:p14="http://schemas.microsoft.com/office/powerpoint/2010/main" val="1400766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87524" y="321580"/>
            <a:ext cx="8604956" cy="33954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3 CuadroTexto"/>
          <p:cNvSpPr txBox="1"/>
          <p:nvPr/>
        </p:nvSpPr>
        <p:spPr>
          <a:xfrm>
            <a:off x="377534" y="449645"/>
            <a:ext cx="8424936" cy="3139321"/>
          </a:xfrm>
          <a:prstGeom prst="rect">
            <a:avLst/>
          </a:prstGeom>
          <a:noFill/>
        </p:spPr>
        <p:txBody>
          <a:bodyPr wrap="square" rtlCol="0">
            <a:spAutoFit/>
          </a:bodyPr>
          <a:lstStyle/>
          <a:p>
            <a:pPr algn="just"/>
            <a:r>
              <a:rPr lang="en-US" dirty="0"/>
              <a:t>Kavala had been one of the most significant cities of Northern Greece since antiquity, with rich history and important economic activity. In the 19th century it became an urban and commercial </a:t>
            </a:r>
            <a:r>
              <a:rPr lang="en-US" dirty="0" smtClean="0"/>
              <a:t>center </a:t>
            </a:r>
            <a:r>
              <a:rPr lang="en-US" dirty="0"/>
              <a:t>of tobacco production that witnessed the rise of aristocratic families, large factories, significant trade union action as well as the greatest workers' strike in the Balkans. Today, Kavala is a modern city where the memories of the past living together with the images of now. The heavy step of time, however, can still be heard in the picturesque Old Town, the medieval castle, the imposing aqueduct, the historical Ottoman buildings, the picturesque churches, the stone cobbled alleys. Add to the above the unique nature surrounding the city, its quality tourist infrastructure and its crystal clear beaches and you will understand why some call Kavala “Little Monte Carlo”!</a:t>
            </a:r>
            <a:endParaRPr lang="el-GR" dirty="0"/>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3686975"/>
            <a:ext cx="5292080" cy="293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667777"/>
            <a:ext cx="3347864" cy="2969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18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98360" y="620688"/>
            <a:ext cx="8604956" cy="944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2 Marcador de contenido"/>
          <p:cNvSpPr>
            <a:spLocks noGrp="1"/>
          </p:cNvSpPr>
          <p:nvPr>
            <p:ph idx="1"/>
          </p:nvPr>
        </p:nvSpPr>
        <p:spPr>
          <a:xfrm>
            <a:off x="496028" y="764704"/>
            <a:ext cx="8229600" cy="964703"/>
          </a:xfrm>
        </p:spPr>
        <p:txBody>
          <a:bodyPr>
            <a:normAutofit/>
          </a:bodyPr>
          <a:lstStyle/>
          <a:p>
            <a:pPr marL="0" indent="0">
              <a:buNone/>
            </a:pPr>
            <a:r>
              <a:rPr lang="en-US" sz="1800" dirty="0">
                <a:solidFill>
                  <a:srgbClr val="000000"/>
                </a:solidFill>
              </a:rPr>
              <a:t>Kavala has </a:t>
            </a:r>
            <a:r>
              <a:rPr lang="en-US" sz="1800" dirty="0" smtClean="0">
                <a:solidFill>
                  <a:srgbClr val="000000"/>
                </a:solidFill>
              </a:rPr>
              <a:t>a hot-summer Mediterranean climate. Snowfalls are sporadic and only in winter moths, but happen more or less every year. The humidity is always very high.</a:t>
            </a:r>
            <a:r>
              <a:rPr lang="en-US" sz="1800" dirty="0">
                <a:solidFill>
                  <a:srgbClr val="000000"/>
                </a:solidFill>
              </a:rPr>
              <a:t> </a:t>
            </a:r>
            <a:endParaRPr lang="el-GR" sz="1800" dirty="0">
              <a:solidFill>
                <a:srgbClr val="000000"/>
              </a:solidFill>
            </a:endParaRPr>
          </a:p>
        </p:txBody>
      </p:sp>
      <p:sp>
        <p:nvSpPr>
          <p:cNvPr id="6" name="5 Rectángulo redondeado"/>
          <p:cNvSpPr/>
          <p:nvPr/>
        </p:nvSpPr>
        <p:spPr>
          <a:xfrm>
            <a:off x="308350" y="5001736"/>
            <a:ext cx="8604956" cy="16676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CuadroTexto"/>
          <p:cNvSpPr txBox="1"/>
          <p:nvPr/>
        </p:nvSpPr>
        <p:spPr>
          <a:xfrm>
            <a:off x="398360" y="5013201"/>
            <a:ext cx="8424936" cy="2031325"/>
          </a:xfrm>
          <a:prstGeom prst="rect">
            <a:avLst/>
          </a:prstGeom>
          <a:noFill/>
        </p:spPr>
        <p:txBody>
          <a:bodyPr wrap="square" rtlCol="0">
            <a:spAutoFit/>
          </a:bodyPr>
          <a:lstStyle/>
          <a:p>
            <a:pPr algn="just"/>
            <a:r>
              <a:rPr lang="es-ES" dirty="0" smtClean="0"/>
              <a:t>Traditional local recipes is based on </a:t>
            </a:r>
            <a:r>
              <a:rPr lang="en-US" dirty="0"/>
              <a:t>f</a:t>
            </a:r>
            <a:r>
              <a:rPr lang="en-US" dirty="0" smtClean="0"/>
              <a:t>resh</a:t>
            </a:r>
            <a:r>
              <a:rPr lang="en-US" dirty="0"/>
              <a:t> fish and sea food, salted food, mackerel "gouna" (sun dried mackerel on the grill</a:t>
            </a:r>
            <a:r>
              <a:rPr lang="en-US" dirty="0" smtClean="0"/>
              <a:t>). </a:t>
            </a:r>
            <a:r>
              <a:rPr lang="en-US" dirty="0"/>
              <a:t>The meat, offered in the villages which are scattered on the massifs of Lekani and Paggaio are delicious. </a:t>
            </a:r>
            <a:r>
              <a:rPr lang="en-US" dirty="0" smtClean="0"/>
              <a:t>The</a:t>
            </a:r>
            <a:r>
              <a:rPr lang="en-US" dirty="0"/>
              <a:t> grapes, wine and tsipouro produced in the area, as well as the kourabiedes (sugar-coated almond biscuits) from Nea Karvali are particularly famous.</a:t>
            </a:r>
          </a:p>
          <a:p>
            <a:endParaRPr lang="el-GR"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68" y="1869804"/>
            <a:ext cx="4459560" cy="2930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065" y="1869804"/>
            <a:ext cx="4422946" cy="2935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70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4.jpg"/>
          <p:cNvPicPr>
            <a:picLocks noChangeAspect="1"/>
          </p:cNvPicPr>
          <p:nvPr/>
        </p:nvPicPr>
        <p:blipFill>
          <a:blip r:embed="rId2" cstate="print"/>
          <a:stretch>
            <a:fillRect/>
          </a:stretch>
        </p:blipFill>
        <p:spPr>
          <a:xfrm>
            <a:off x="6286512" y="4089801"/>
            <a:ext cx="2643174" cy="1982381"/>
          </a:xfrm>
          <a:prstGeom prst="rect">
            <a:avLst/>
          </a:prstGeom>
        </p:spPr>
      </p:pic>
      <p:pic>
        <p:nvPicPr>
          <p:cNvPr id="7" name="6 - Εικόνα" descr="2.jpg"/>
          <p:cNvPicPr>
            <a:picLocks noChangeAspect="1"/>
          </p:cNvPicPr>
          <p:nvPr/>
        </p:nvPicPr>
        <p:blipFill>
          <a:blip r:embed="rId3" cstate="print"/>
          <a:stretch>
            <a:fillRect/>
          </a:stretch>
        </p:blipFill>
        <p:spPr>
          <a:xfrm>
            <a:off x="5500694" y="2571744"/>
            <a:ext cx="2000264" cy="1500198"/>
          </a:xfrm>
          <a:prstGeom prst="rect">
            <a:avLst/>
          </a:prstGeom>
        </p:spPr>
      </p:pic>
      <p:sp>
        <p:nvSpPr>
          <p:cNvPr id="3" name="2 Marcador de contenido"/>
          <p:cNvSpPr>
            <a:spLocks noGrp="1"/>
          </p:cNvSpPr>
          <p:nvPr>
            <p:ph idx="1"/>
          </p:nvPr>
        </p:nvSpPr>
        <p:spPr>
          <a:xfrm>
            <a:off x="251520" y="404664"/>
            <a:ext cx="8514528" cy="5691336"/>
          </a:xfrm>
        </p:spPr>
        <p:txBody>
          <a:bodyPr/>
          <a:lstStyle/>
          <a:p>
            <a:pPr marL="0" indent="0">
              <a:buNone/>
            </a:pPr>
            <a:r>
              <a:rPr lang="es-ES" b="1" dirty="0" smtClean="0">
                <a:solidFill>
                  <a:srgbClr val="000000"/>
                </a:solidFill>
                <a:effectLst>
                  <a:outerShdw blurRad="38100" dist="38100" dir="2700000" algn="tl">
                    <a:srgbClr val="000000">
                      <a:alpha val="43137"/>
                    </a:srgbClr>
                  </a:outerShdw>
                </a:effectLst>
              </a:rPr>
              <a:t>ACCOMMODATION &amp; FOOD</a:t>
            </a:r>
            <a:endParaRPr lang="el-GR" b="1" dirty="0">
              <a:solidFill>
                <a:srgbClr val="000000"/>
              </a:solidFill>
              <a:effectLst>
                <a:outerShdw blurRad="38100" dist="38100" dir="2700000" algn="tl">
                  <a:srgbClr val="000000">
                    <a:alpha val="43137"/>
                  </a:srgbClr>
                </a:outerShdw>
              </a:effectLst>
            </a:endParaRPr>
          </a:p>
        </p:txBody>
      </p:sp>
      <p:sp>
        <p:nvSpPr>
          <p:cNvPr id="2" name="1 Rectángulo redondeado"/>
          <p:cNvSpPr/>
          <p:nvPr/>
        </p:nvSpPr>
        <p:spPr>
          <a:xfrm>
            <a:off x="395535" y="1233920"/>
            <a:ext cx="8269957"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3 CuadroTexto"/>
          <p:cNvSpPr txBox="1"/>
          <p:nvPr/>
        </p:nvSpPr>
        <p:spPr>
          <a:xfrm>
            <a:off x="467544" y="1283276"/>
            <a:ext cx="8197948" cy="1261884"/>
          </a:xfrm>
          <a:prstGeom prst="rect">
            <a:avLst/>
          </a:prstGeom>
          <a:noFill/>
        </p:spPr>
        <p:txBody>
          <a:bodyPr wrap="square" rtlCol="0">
            <a:spAutoFit/>
          </a:bodyPr>
          <a:lstStyle/>
          <a:p>
            <a:r>
              <a:rPr lang="en-US" sz="2000" dirty="0" smtClean="0"/>
              <a:t>You </a:t>
            </a:r>
            <a:r>
              <a:rPr lang="en-US" sz="2000" dirty="0"/>
              <a:t>will stay </a:t>
            </a:r>
            <a:r>
              <a:rPr lang="en-US" sz="2000" dirty="0" smtClean="0"/>
              <a:t>in a camp, </a:t>
            </a:r>
            <a:r>
              <a:rPr lang="en-US" sz="2000" dirty="0"/>
              <a:t>near </a:t>
            </a:r>
            <a:r>
              <a:rPr lang="en-US" sz="2000" dirty="0" smtClean="0"/>
              <a:t>to the </a:t>
            </a:r>
            <a:r>
              <a:rPr lang="en-US" sz="2000" dirty="0"/>
              <a:t>city of </a:t>
            </a:r>
            <a:r>
              <a:rPr lang="en-US" sz="2000" dirty="0" smtClean="0"/>
              <a:t>Kavala. </a:t>
            </a:r>
            <a:r>
              <a:rPr lang="en-US" sz="2000" dirty="0"/>
              <a:t>The accommodation </a:t>
            </a:r>
            <a:r>
              <a:rPr lang="en-US" sz="2000" dirty="0" smtClean="0"/>
              <a:t>is mixed bedrooms. </a:t>
            </a:r>
            <a:r>
              <a:rPr lang="en-US" sz="2000" dirty="0"/>
              <a:t>I</a:t>
            </a:r>
            <a:r>
              <a:rPr lang="en-US" sz="2000" dirty="0" smtClean="0"/>
              <a:t>t is a big place next to the beach. </a:t>
            </a:r>
          </a:p>
          <a:p>
            <a:endParaRPr lang="en-US" dirty="0"/>
          </a:p>
          <a:p>
            <a:endParaRPr lang="el-GR" dirty="0"/>
          </a:p>
        </p:txBody>
      </p:sp>
      <p:pic>
        <p:nvPicPr>
          <p:cNvPr id="6" name="5 - Εικόνα" descr="5.jpg"/>
          <p:cNvPicPr>
            <a:picLocks noChangeAspect="1"/>
          </p:cNvPicPr>
          <p:nvPr/>
        </p:nvPicPr>
        <p:blipFill>
          <a:blip r:embed="rId4" cstate="print"/>
          <a:stretch>
            <a:fillRect/>
          </a:stretch>
        </p:blipFill>
        <p:spPr>
          <a:xfrm>
            <a:off x="571472" y="5143512"/>
            <a:ext cx="2000232" cy="1500174"/>
          </a:xfrm>
          <a:prstGeom prst="rect">
            <a:avLst/>
          </a:prstGeom>
        </p:spPr>
      </p:pic>
      <p:pic>
        <p:nvPicPr>
          <p:cNvPr id="10" name="9 - Εικόνα" descr="1.jpg"/>
          <p:cNvPicPr>
            <a:picLocks noChangeAspect="1"/>
          </p:cNvPicPr>
          <p:nvPr/>
        </p:nvPicPr>
        <p:blipFill>
          <a:blip r:embed="rId5" cstate="print"/>
          <a:stretch>
            <a:fillRect/>
          </a:stretch>
        </p:blipFill>
        <p:spPr>
          <a:xfrm>
            <a:off x="7643834" y="2571744"/>
            <a:ext cx="1248158" cy="1500198"/>
          </a:xfrm>
          <a:prstGeom prst="rect">
            <a:avLst/>
          </a:prstGeom>
        </p:spPr>
      </p:pic>
    </p:spTree>
    <p:extLst>
      <p:ext uri="{BB962C8B-B14F-4D97-AF65-F5344CB8AC3E}">
        <p14:creationId xmlns:p14="http://schemas.microsoft.com/office/powerpoint/2010/main" val="1137028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2109</TotalTime>
  <Words>1056</Words>
  <Application>Microsoft Office PowerPoint</Application>
  <PresentationFormat>Presentación en pantalla (4:3)</PresentationFormat>
  <Paragraphs>111</Paragraphs>
  <Slides>18</Slides>
  <Notes>4</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STAY CONNECTED</vt:lpstr>
      <vt:lpstr>FOLLOW 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SOLIDARITY PROJECTS</dc:title>
  <dc:creator>Sara Redondo El Farkouli</dc:creator>
  <cp:lastModifiedBy>Sara Redondo El farkouli</cp:lastModifiedBy>
  <cp:revision>96</cp:revision>
  <dcterms:modified xsi:type="dcterms:W3CDTF">2021-04-06T11:38:10Z</dcterms:modified>
</cp:coreProperties>
</file>